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1" r:id="rId4"/>
    <p:sldId id="260" r:id="rId5"/>
    <p:sldId id="263" r:id="rId6"/>
    <p:sldId id="264" r:id="rId7"/>
    <p:sldId id="262" r:id="rId8"/>
    <p:sldId id="265" r:id="rId9"/>
    <p:sldId id="266" r:id="rId10"/>
    <p:sldId id="267" r:id="rId11"/>
    <p:sldId id="269" r:id="rId12"/>
    <p:sldId id="268" r:id="rId13"/>
    <p:sldId id="270" r:id="rId14"/>
    <p:sldId id="271" r:id="rId15"/>
    <p:sldId id="272" r:id="rId16"/>
    <p:sldId id="273" r:id="rId17"/>
    <p:sldId id="275" r:id="rId18"/>
    <p:sldId id="286" r:id="rId19"/>
    <p:sldId id="276" r:id="rId20"/>
    <p:sldId id="277" r:id="rId21"/>
    <p:sldId id="278" r:id="rId22"/>
    <p:sldId id="279" r:id="rId23"/>
    <p:sldId id="280" r:id="rId24"/>
    <p:sldId id="282" r:id="rId25"/>
    <p:sldId id="283" r:id="rId26"/>
    <p:sldId id="284" r:id="rId27"/>
    <p:sldId id="285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83" autoAdjust="0"/>
    <p:restoredTop sz="94660"/>
  </p:normalViewPr>
  <p:slideViewPr>
    <p:cSldViewPr snapToGrid="0">
      <p:cViewPr varScale="1">
        <p:scale>
          <a:sx n="89" d="100"/>
          <a:sy n="89" d="100"/>
        </p:scale>
        <p:origin x="192" y="8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882CE-AD81-40CD-BF2B-D439B715AFDF}" type="datetimeFigureOut">
              <a:rPr lang="en-SG" smtClean="0"/>
              <a:t>21/10/18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30BA1-3AE7-45C9-A6C0-388195D24AF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094228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882CE-AD81-40CD-BF2B-D439B715AFDF}" type="datetimeFigureOut">
              <a:rPr lang="en-SG" smtClean="0"/>
              <a:t>21/10/18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30BA1-3AE7-45C9-A6C0-388195D24AF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057765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882CE-AD81-40CD-BF2B-D439B715AFDF}" type="datetimeFigureOut">
              <a:rPr lang="en-SG" smtClean="0"/>
              <a:t>21/10/18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30BA1-3AE7-45C9-A6C0-388195D24AF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149230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882CE-AD81-40CD-BF2B-D439B715AFDF}" type="datetimeFigureOut">
              <a:rPr lang="en-SG" smtClean="0"/>
              <a:t>21/10/18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30BA1-3AE7-45C9-A6C0-388195D24AF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706857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882CE-AD81-40CD-BF2B-D439B715AFDF}" type="datetimeFigureOut">
              <a:rPr lang="en-SG" smtClean="0"/>
              <a:t>21/10/18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30BA1-3AE7-45C9-A6C0-388195D24AF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652461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882CE-AD81-40CD-BF2B-D439B715AFDF}" type="datetimeFigureOut">
              <a:rPr lang="en-SG" smtClean="0"/>
              <a:t>21/10/18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30BA1-3AE7-45C9-A6C0-388195D24AF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334077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882CE-AD81-40CD-BF2B-D439B715AFDF}" type="datetimeFigureOut">
              <a:rPr lang="en-SG" smtClean="0"/>
              <a:t>21/10/18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30BA1-3AE7-45C9-A6C0-388195D24AF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818058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882CE-AD81-40CD-BF2B-D439B715AFDF}" type="datetimeFigureOut">
              <a:rPr lang="en-SG" smtClean="0"/>
              <a:t>21/10/18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30BA1-3AE7-45C9-A6C0-388195D24AF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419908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882CE-AD81-40CD-BF2B-D439B715AFDF}" type="datetimeFigureOut">
              <a:rPr lang="en-SG" smtClean="0"/>
              <a:t>21/10/18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30BA1-3AE7-45C9-A6C0-388195D24AF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894901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882CE-AD81-40CD-BF2B-D439B715AFDF}" type="datetimeFigureOut">
              <a:rPr lang="en-SG" smtClean="0"/>
              <a:t>21/10/18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30BA1-3AE7-45C9-A6C0-388195D24AF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216940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882CE-AD81-40CD-BF2B-D439B715AFDF}" type="datetimeFigureOut">
              <a:rPr lang="en-SG" smtClean="0"/>
              <a:t>21/10/18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30BA1-3AE7-45C9-A6C0-388195D24AF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602928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E882CE-AD81-40CD-BF2B-D439B715AFDF}" type="datetimeFigureOut">
              <a:rPr lang="en-SG" smtClean="0"/>
              <a:t>21/10/18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30BA1-3AE7-45C9-A6C0-388195D24AF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859816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CN" altLang="en-US" sz="66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愿你们平安！</a:t>
            </a:r>
            <a:endParaRPr lang="en-SG" sz="6600" dirty="0"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156304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BB30733-981C-E444-B4CC-549EE4BD2FCB}"/>
              </a:ext>
            </a:extLst>
          </p:cNvPr>
          <p:cNvSpPr txBox="1"/>
          <p:nvPr/>
        </p:nvSpPr>
        <p:spPr>
          <a:xfrm>
            <a:off x="785090" y="1025971"/>
            <a:ext cx="27494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SG" sz="400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人生的</a:t>
            </a:r>
            <a:r>
              <a:rPr lang="ja-JP" altLang="en-US" sz="400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光景</a:t>
            </a:r>
            <a:endParaRPr lang="en-SG" sz="4000" dirty="0"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FF40BF-E60C-6248-9E57-E8613193224F}"/>
              </a:ext>
            </a:extLst>
          </p:cNvPr>
          <p:cNvSpPr txBox="1"/>
          <p:nvPr/>
        </p:nvSpPr>
        <p:spPr>
          <a:xfrm>
            <a:off x="3941318" y="194973"/>
            <a:ext cx="45752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平安 </a:t>
            </a:r>
            <a:r>
              <a:rPr lang="en-US" altLang="zh-CN" sz="48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–</a:t>
            </a:r>
            <a:r>
              <a:rPr lang="zh-CN" altLang="en-US" sz="48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 </a:t>
            </a:r>
            <a:r>
              <a:rPr lang="ja-JP" altLang="en-US" sz="480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人这一生</a:t>
            </a:r>
            <a:endParaRPr lang="en-SG" sz="4800" dirty="0"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95DFE8-07B6-5747-9C8D-3298BBF93E66}"/>
              </a:ext>
            </a:extLst>
          </p:cNvPr>
          <p:cNvSpPr txBox="1"/>
          <p:nvPr/>
        </p:nvSpPr>
        <p:spPr>
          <a:xfrm>
            <a:off x="785090" y="1661994"/>
            <a:ext cx="10775539" cy="3714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【</a:t>
            </a:r>
            <a:r>
              <a:rPr lang="ja-JP" altLang="en-US" sz="320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创世纪</a:t>
            </a:r>
            <a:r>
              <a:rPr lang="en-US" altLang="zh-CN" sz="32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3</a:t>
            </a:r>
            <a:r>
              <a:rPr lang="zh-CN" altLang="en-US" sz="32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：</a:t>
            </a:r>
            <a:r>
              <a:rPr lang="en-US" altLang="zh-CN" sz="32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19】</a:t>
            </a:r>
            <a:r>
              <a:rPr lang="ja-JP" altLang="en-US" sz="320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你必汗流满面才得糊口，直到你归了土，因为你是从土而出的。你本是尘土，仍要归于尘土。</a:t>
            </a:r>
          </a:p>
          <a:p>
            <a:pPr>
              <a:lnSpc>
                <a:spcPct val="150000"/>
              </a:lnSpc>
            </a:pPr>
            <a:endParaRPr lang="en-US" altLang="zh-CN" sz="3200" dirty="0"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32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【</a:t>
            </a:r>
            <a:r>
              <a:rPr lang="ja-JP" altLang="en-US" sz="320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希伯来书</a:t>
            </a:r>
            <a:r>
              <a:rPr lang="en-US" altLang="zh-CN" sz="32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9</a:t>
            </a:r>
            <a:r>
              <a:rPr lang="zh-CN" altLang="en-US" sz="32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：</a:t>
            </a:r>
            <a:r>
              <a:rPr lang="en-US" altLang="zh-CN" sz="32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27】</a:t>
            </a:r>
            <a:r>
              <a:rPr lang="ja-JP" altLang="en-US" sz="320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按着定命，人人都有一死，死后且有审判。</a:t>
            </a:r>
          </a:p>
        </p:txBody>
      </p:sp>
    </p:spTree>
    <p:extLst>
      <p:ext uri="{BB962C8B-B14F-4D97-AF65-F5344CB8AC3E}">
        <p14:creationId xmlns:p14="http://schemas.microsoft.com/office/powerpoint/2010/main" val="21260006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961CE61-F8D5-8A42-B7F9-AC5A708D4D8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71" y="1825625"/>
            <a:ext cx="5658757" cy="4241800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27A641-BE27-AC41-9DC1-08AA5FC714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98620" y="3189628"/>
            <a:ext cx="4332514" cy="4351338"/>
          </a:xfrm>
        </p:spPr>
        <p:txBody>
          <a:bodyPr/>
          <a:lstStyle/>
          <a:p>
            <a:endParaRPr lang="en-US" altLang="zh-CN" dirty="0"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  <a:p>
            <a:r>
              <a:rPr lang="en-US" altLang="zh-CN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2016</a:t>
            </a:r>
            <a:r>
              <a:rPr lang="ja-JP" altLang="en-US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年中国总人口</a:t>
            </a:r>
            <a:r>
              <a:rPr lang="en-US" altLang="zh-CN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13.79</a:t>
            </a:r>
            <a:r>
              <a:rPr lang="ja-JP" altLang="en-US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亿</a:t>
            </a:r>
            <a:endParaRPr lang="en-SG" altLang="ja-JP" dirty="0"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  <a:p>
            <a:r>
              <a:rPr lang="ja-JP" altLang="en-US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人口死亡率</a:t>
            </a:r>
            <a:r>
              <a:rPr lang="en-US" altLang="zh-CN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7.09</a:t>
            </a:r>
            <a:r>
              <a:rPr lang="en-SG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‰</a:t>
            </a:r>
          </a:p>
          <a:p>
            <a:pPr marL="0" indent="0">
              <a:buNone/>
            </a:pPr>
            <a:r>
              <a:rPr lang="en-US" altLang="zh-CN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=</a:t>
            </a:r>
            <a:r>
              <a:rPr lang="zh-CN" altLang="en-US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 </a:t>
            </a:r>
            <a:r>
              <a:rPr lang="ja-JP" altLang="en-US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平均每</a:t>
            </a:r>
            <a:r>
              <a:rPr lang="en-US" altLang="zh-CN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3.2</a:t>
            </a:r>
            <a:r>
              <a:rPr lang="ja-JP" altLang="en-US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秒死亡</a:t>
            </a:r>
            <a:r>
              <a:rPr lang="en-US" altLang="zh-CN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1</a:t>
            </a:r>
            <a:r>
              <a:rPr lang="ja-JP" altLang="en-US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人</a:t>
            </a:r>
            <a:endParaRPr lang="en-SG" dirty="0"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  <a:p>
            <a:endParaRPr lang="en-US" dirty="0"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4E0042-81C7-A546-8281-B1925A024FC6}"/>
              </a:ext>
            </a:extLst>
          </p:cNvPr>
          <p:cNvSpPr txBox="1"/>
          <p:nvPr/>
        </p:nvSpPr>
        <p:spPr>
          <a:xfrm>
            <a:off x="3859841" y="194974"/>
            <a:ext cx="45752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平安 </a:t>
            </a:r>
            <a:r>
              <a:rPr lang="en-US" altLang="zh-CN" sz="48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–</a:t>
            </a:r>
            <a:r>
              <a:rPr lang="zh-CN" altLang="en-US" sz="48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 </a:t>
            </a:r>
            <a:r>
              <a:rPr lang="ja-JP" altLang="en-US" sz="480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人这一生</a:t>
            </a:r>
            <a:endParaRPr lang="en-SG" sz="4800" dirty="0"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A3CF8A-E337-1043-A78B-3B4EAB242FB4}"/>
              </a:ext>
            </a:extLst>
          </p:cNvPr>
          <p:cNvSpPr txBox="1"/>
          <p:nvPr/>
        </p:nvSpPr>
        <p:spPr>
          <a:xfrm>
            <a:off x="656504" y="1025971"/>
            <a:ext cx="27494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SG" sz="400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人生的</a:t>
            </a:r>
            <a:r>
              <a:rPr lang="ja-JP" altLang="en-US" sz="400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光景</a:t>
            </a:r>
            <a:endParaRPr lang="en-SG" sz="4000" dirty="0"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BC0879D-AA44-884D-A2D6-382D017979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2555" y="1825625"/>
            <a:ext cx="5844645" cy="1139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0967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BB30733-981C-E444-B4CC-549EE4BD2FCB}"/>
              </a:ext>
            </a:extLst>
          </p:cNvPr>
          <p:cNvSpPr txBox="1"/>
          <p:nvPr/>
        </p:nvSpPr>
        <p:spPr>
          <a:xfrm>
            <a:off x="656504" y="1025971"/>
            <a:ext cx="27494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起初的美好</a:t>
            </a:r>
            <a:endParaRPr lang="en-SG" sz="4000" dirty="0"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FF40BF-E60C-6248-9E57-E8613193224F}"/>
              </a:ext>
            </a:extLst>
          </p:cNvPr>
          <p:cNvSpPr txBox="1"/>
          <p:nvPr/>
        </p:nvSpPr>
        <p:spPr>
          <a:xfrm>
            <a:off x="3859841" y="194974"/>
            <a:ext cx="45752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平安 </a:t>
            </a:r>
            <a:r>
              <a:rPr lang="en-US" altLang="zh-CN" sz="48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–</a:t>
            </a:r>
            <a:r>
              <a:rPr lang="zh-CN" altLang="en-US" sz="48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 </a:t>
            </a:r>
            <a:r>
              <a:rPr lang="ja-JP" altLang="en-US" sz="480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追本溯源</a:t>
            </a:r>
            <a:endParaRPr lang="en-SG" sz="4800" dirty="0"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691BA06-9836-A649-B721-806F6C294C69}"/>
              </a:ext>
            </a:extLst>
          </p:cNvPr>
          <p:cNvSpPr txBox="1"/>
          <p:nvPr/>
        </p:nvSpPr>
        <p:spPr>
          <a:xfrm>
            <a:off x="-2351314" y="-3543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6514FE-3CFC-C942-9FF6-F0D852A6C305}"/>
              </a:ext>
            </a:extLst>
          </p:cNvPr>
          <p:cNvSpPr txBox="1"/>
          <p:nvPr/>
        </p:nvSpPr>
        <p:spPr>
          <a:xfrm>
            <a:off x="785090" y="1661994"/>
            <a:ext cx="10516323" cy="4201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00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创世记</a:t>
            </a:r>
            <a:r>
              <a:rPr lang="en-US" altLang="ja-JP" sz="20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1:26  </a:t>
            </a:r>
            <a:r>
              <a:rPr lang="ja-JP" altLang="en-US" sz="200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神说，我们要照着我们的形像，按着我们的样式造人，使他们管理海里的鱼、空中的鸟、地上的牲畜和全地，并地上所爬的一切昆虫。</a:t>
            </a:r>
          </a:p>
          <a:p>
            <a:pPr>
              <a:lnSpc>
                <a:spcPct val="150000"/>
              </a:lnSpc>
            </a:pPr>
            <a:r>
              <a:rPr lang="ja-JP" altLang="en-US" sz="200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创世记</a:t>
            </a:r>
            <a:r>
              <a:rPr lang="en-US" altLang="ja-JP" sz="20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2:7 </a:t>
            </a:r>
            <a:r>
              <a:rPr lang="ja-JP" altLang="en-US" sz="200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耶和华神用地上的尘土造人，将生气吹在他鼻孔里，他就成了</a:t>
            </a:r>
            <a:r>
              <a:rPr lang="ja-JP" altLang="en-US" sz="2000" b="1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有灵</a:t>
            </a:r>
            <a:r>
              <a:rPr lang="ja-JP" altLang="en-US" sz="200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的活人，名叫亚当。</a:t>
            </a:r>
          </a:p>
          <a:p>
            <a:pPr>
              <a:lnSpc>
                <a:spcPct val="150000"/>
              </a:lnSpc>
            </a:pPr>
            <a:r>
              <a:rPr lang="ja-JP" altLang="en-US" sz="200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创世记</a:t>
            </a:r>
            <a:r>
              <a:rPr lang="en-US" altLang="ja-JP" sz="20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2:8 </a:t>
            </a:r>
            <a:r>
              <a:rPr lang="ja-JP" altLang="en-US" sz="200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耶和华神在东方的伊甸立了一个园子，把所造的人安置在那里。</a:t>
            </a:r>
          </a:p>
          <a:p>
            <a:pPr>
              <a:lnSpc>
                <a:spcPct val="150000"/>
              </a:lnSpc>
            </a:pPr>
            <a:r>
              <a:rPr lang="ja-JP" altLang="en-US" sz="200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创世记</a:t>
            </a:r>
            <a:r>
              <a:rPr lang="en-US" altLang="ja-JP" sz="20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2:22 </a:t>
            </a:r>
            <a:r>
              <a:rPr lang="ja-JP" altLang="en-US" sz="200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耶和华神就用那人身上所取的肋骨，造成一个女人，领她到那人跟前。</a:t>
            </a:r>
          </a:p>
          <a:p>
            <a:pPr>
              <a:lnSpc>
                <a:spcPct val="150000"/>
              </a:lnSpc>
            </a:pPr>
            <a:r>
              <a:rPr lang="ja-JP" altLang="en-US" sz="200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创世记</a:t>
            </a:r>
            <a:r>
              <a:rPr lang="en-US" altLang="ja-JP" sz="20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2:23 </a:t>
            </a:r>
            <a:r>
              <a:rPr lang="ja-JP" altLang="en-US" sz="200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那人说，这是我骨中的骨，肉中的肉，可以称她为女人，因为她是从男人身上取出来的。</a:t>
            </a:r>
          </a:p>
          <a:p>
            <a:pPr>
              <a:lnSpc>
                <a:spcPct val="150000"/>
              </a:lnSpc>
            </a:pPr>
            <a:r>
              <a:rPr lang="ja-JP" altLang="en-US" sz="200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诗篇</a:t>
            </a:r>
            <a:r>
              <a:rPr lang="en-US" altLang="ja-JP" sz="20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8</a:t>
            </a:r>
            <a:r>
              <a:rPr lang="ja-JP" altLang="en-US" sz="200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：</a:t>
            </a:r>
            <a:r>
              <a:rPr lang="en-US" altLang="ja-JP" sz="20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5 </a:t>
            </a:r>
            <a:r>
              <a:rPr lang="ja-JP" altLang="en-US" sz="200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你叫他比天使微小一点，并赐他荣耀尊贵为冠冕。</a:t>
            </a:r>
          </a:p>
        </p:txBody>
      </p:sp>
    </p:spTree>
    <p:extLst>
      <p:ext uri="{BB962C8B-B14F-4D97-AF65-F5344CB8AC3E}">
        <p14:creationId xmlns:p14="http://schemas.microsoft.com/office/powerpoint/2010/main" val="28997055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BB30733-981C-E444-B4CC-549EE4BD2FCB}"/>
              </a:ext>
            </a:extLst>
          </p:cNvPr>
          <p:cNvSpPr txBox="1"/>
          <p:nvPr/>
        </p:nvSpPr>
        <p:spPr>
          <a:xfrm>
            <a:off x="633081" y="1025971"/>
            <a:ext cx="27494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起初的美好</a:t>
            </a:r>
            <a:endParaRPr lang="en-SG" sz="4000" dirty="0"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FF40BF-E60C-6248-9E57-E8613193224F}"/>
              </a:ext>
            </a:extLst>
          </p:cNvPr>
          <p:cNvSpPr txBox="1"/>
          <p:nvPr/>
        </p:nvSpPr>
        <p:spPr>
          <a:xfrm>
            <a:off x="3859841" y="194974"/>
            <a:ext cx="45752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平安 </a:t>
            </a:r>
            <a:r>
              <a:rPr lang="en-US" altLang="zh-CN" sz="48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–</a:t>
            </a:r>
            <a:r>
              <a:rPr lang="zh-CN" altLang="en-US" sz="48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 </a:t>
            </a:r>
            <a:r>
              <a:rPr lang="ja-JP" altLang="en-US" sz="480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追本溯源</a:t>
            </a:r>
            <a:endParaRPr lang="en-SG" sz="4800" dirty="0"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691BA06-9836-A649-B721-806F6C294C69}"/>
              </a:ext>
            </a:extLst>
          </p:cNvPr>
          <p:cNvSpPr txBox="1"/>
          <p:nvPr/>
        </p:nvSpPr>
        <p:spPr>
          <a:xfrm>
            <a:off x="-2351314" y="-3543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23C9B67-F158-EB44-9B8A-F3B4CD25CC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81" y="1733857"/>
            <a:ext cx="5802961" cy="332703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F2EC668-4F27-7549-B575-63A3CF609C45}"/>
              </a:ext>
            </a:extLst>
          </p:cNvPr>
          <p:cNvSpPr txBox="1"/>
          <p:nvPr/>
        </p:nvSpPr>
        <p:spPr>
          <a:xfrm>
            <a:off x="6551929" y="1563291"/>
            <a:ext cx="5006659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00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亚当夏娃和他们所代表的人类</a:t>
            </a:r>
            <a:r>
              <a:rPr lang="ja-JP" altLang="en-US" sz="2000" u="sng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有</a:t>
            </a:r>
            <a:r>
              <a:rPr lang="zh-CN" altLang="en-US" sz="20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：</a:t>
            </a:r>
            <a:endParaRPr lang="en-SG" altLang="zh-CN" sz="2000" dirty="0"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ja-JP" altLang="en-US" sz="200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无与伦比的价值和尊荣</a:t>
            </a:r>
            <a:endParaRPr lang="en-SG" altLang="ja-JP" sz="2000" dirty="0"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ja-JP" altLang="en-US" sz="200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与神同在的亲密关系，</a:t>
            </a:r>
            <a:endParaRPr lang="en-SG" altLang="ja-JP" sz="2000" dirty="0"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ja-JP" altLang="en-US" sz="200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造物主的爱，信任，保护，</a:t>
            </a:r>
            <a:endParaRPr lang="en-SG" altLang="ja-JP" sz="2000" dirty="0"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ja-JP" altLang="en-US" sz="200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灵可随时与神交通，从神支取一切所需</a:t>
            </a:r>
            <a:r>
              <a:rPr lang="zh-CN" altLang="en-US" sz="20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，</a:t>
            </a:r>
            <a:endParaRPr lang="en-SG" altLang="ja-JP" sz="2000" dirty="0"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ja-JP" altLang="en-US" sz="200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真正的平安。</a:t>
            </a:r>
            <a:endParaRPr lang="en-SG" altLang="ja-JP" sz="2000" dirty="0"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  <a:p>
            <a:pPr>
              <a:lnSpc>
                <a:spcPct val="150000"/>
              </a:lnSpc>
            </a:pPr>
            <a:r>
              <a:rPr lang="ja-JP" altLang="en-US" sz="200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亚当夏娃和他们所代表的人类</a:t>
            </a:r>
            <a:r>
              <a:rPr lang="ja-JP" altLang="en-US" sz="2000" u="sng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没有</a:t>
            </a:r>
            <a:r>
              <a:rPr lang="zh-CN" altLang="en-US" sz="20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：</a:t>
            </a:r>
            <a:endParaRPr lang="en-SG" altLang="ja-JP" sz="2000" dirty="0"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ja-JP" altLang="en-US" sz="200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愁苦劳烦，</a:t>
            </a:r>
            <a:endParaRPr lang="en-SG" altLang="ja-JP" sz="2000" dirty="0"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ja-JP" altLang="en-US" sz="200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痛苦悲哀，</a:t>
            </a:r>
            <a:endParaRPr lang="en-SG" altLang="ja-JP" sz="2000" dirty="0"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ja-JP" altLang="en-US" sz="200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生老病死。</a:t>
            </a:r>
          </a:p>
          <a:p>
            <a:endParaRPr lang="en-US" dirty="0"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659557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BB30733-981C-E444-B4CC-549EE4BD2FCB}"/>
              </a:ext>
            </a:extLst>
          </p:cNvPr>
          <p:cNvSpPr txBox="1"/>
          <p:nvPr/>
        </p:nvSpPr>
        <p:spPr>
          <a:xfrm>
            <a:off x="656504" y="1025971"/>
            <a:ext cx="27494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起初的美好</a:t>
            </a:r>
            <a:endParaRPr lang="en-SG" sz="4000" dirty="0"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FF40BF-E60C-6248-9E57-E8613193224F}"/>
              </a:ext>
            </a:extLst>
          </p:cNvPr>
          <p:cNvSpPr txBox="1"/>
          <p:nvPr/>
        </p:nvSpPr>
        <p:spPr>
          <a:xfrm>
            <a:off x="3876004" y="197177"/>
            <a:ext cx="45752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平安 </a:t>
            </a:r>
            <a:r>
              <a:rPr lang="en-US" altLang="zh-CN" sz="48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–</a:t>
            </a:r>
            <a:r>
              <a:rPr lang="zh-CN" altLang="en-US" sz="48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 </a:t>
            </a:r>
            <a:r>
              <a:rPr lang="ja-JP" altLang="en-US" sz="480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追本溯源</a:t>
            </a:r>
            <a:endParaRPr lang="en-SG" sz="4800" dirty="0"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691BA06-9836-A649-B721-806F6C294C69}"/>
              </a:ext>
            </a:extLst>
          </p:cNvPr>
          <p:cNvSpPr txBox="1"/>
          <p:nvPr/>
        </p:nvSpPr>
        <p:spPr>
          <a:xfrm>
            <a:off x="-2351314" y="-3543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2EC668-4F27-7549-B575-63A3CF609C45}"/>
              </a:ext>
            </a:extLst>
          </p:cNvPr>
          <p:cNvSpPr txBox="1"/>
          <p:nvPr/>
        </p:nvSpPr>
        <p:spPr>
          <a:xfrm>
            <a:off x="785091" y="1832797"/>
            <a:ext cx="10644909" cy="281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00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人怎是</a:t>
            </a:r>
            <a:r>
              <a:rPr lang="ja-JP" altLang="en-SG" sz="200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被造</a:t>
            </a:r>
            <a:r>
              <a:rPr lang="zh-CN" altLang="en-US" sz="20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？ </a:t>
            </a:r>
            <a:r>
              <a:rPr lang="ja-JP" altLang="en-SG" sz="200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人岂不是</a:t>
            </a:r>
            <a:r>
              <a:rPr lang="ja-JP" altLang="en-US" sz="200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进化而来的</a:t>
            </a:r>
            <a:r>
              <a:rPr lang="zh-CN" altLang="en-US" sz="20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？</a:t>
            </a:r>
            <a:r>
              <a:rPr lang="ja-JP" altLang="en-US" sz="200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期初不就是适者生存</a:t>
            </a:r>
            <a:r>
              <a:rPr lang="zh-CN" altLang="en-US" sz="20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？</a:t>
            </a:r>
            <a:endParaRPr lang="en-SG" altLang="zh-CN" sz="2000" dirty="0"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ja-JP" altLang="en-SG" sz="200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进化论</a:t>
            </a:r>
            <a:r>
              <a:rPr lang="ja-JP" altLang="en-US" sz="200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思想最早由亚里士多德提出</a:t>
            </a:r>
            <a:endParaRPr lang="en-SG" altLang="ja-JP" sz="2000" dirty="0"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ja-JP" altLang="en-US" sz="200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公元</a:t>
            </a:r>
            <a:r>
              <a:rPr lang="en-US" altLang="ja-JP" sz="20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1859</a:t>
            </a:r>
            <a:r>
              <a:rPr lang="ja-JP" altLang="en-US" sz="200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年，达尔文</a:t>
            </a:r>
            <a:r>
              <a:rPr lang="en-US" altLang="zh-CN" sz="20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(</a:t>
            </a:r>
            <a:r>
              <a:rPr lang="en-SG" sz="20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Darwin Charles</a:t>
            </a:r>
            <a:r>
              <a:rPr lang="en-US" altLang="zh-CN" sz="20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)</a:t>
            </a:r>
            <a:r>
              <a:rPr lang="ja-JP" altLang="en-US" sz="200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写了</a:t>
            </a:r>
            <a:r>
              <a:rPr lang="en-US" altLang="ja-JP" sz="20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《</a:t>
            </a:r>
            <a:r>
              <a:rPr lang="ja-JP" altLang="en-US" sz="200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物种起源</a:t>
            </a:r>
            <a:r>
              <a:rPr lang="en-US" altLang="ja-JP" sz="20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》(</a:t>
            </a:r>
            <a:r>
              <a:rPr lang="en-SG" sz="20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The Origin of Species)，</a:t>
            </a:r>
            <a:r>
              <a:rPr lang="ja-JP" altLang="en-US" sz="200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奠定了近代的进化论理论。</a:t>
            </a:r>
            <a:endParaRPr lang="en-SG" altLang="ja-JP" sz="2000" dirty="0"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ja-JP" altLang="en-US" sz="200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斯宾塞</a:t>
            </a:r>
            <a:r>
              <a:rPr lang="en-US" altLang="ja-JP" sz="20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(</a:t>
            </a:r>
            <a:r>
              <a:rPr lang="en-SG" sz="20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Spencer</a:t>
            </a:r>
            <a:r>
              <a:rPr lang="en-US" altLang="zh-CN" sz="20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,</a:t>
            </a:r>
            <a:r>
              <a:rPr lang="zh-CN" altLang="en-US" sz="20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 </a:t>
            </a:r>
            <a:r>
              <a:rPr lang="en-SG" sz="20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Herbert 1820-</a:t>
            </a:r>
            <a:r>
              <a:rPr lang="en-US" altLang="zh-CN" sz="20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1</a:t>
            </a:r>
            <a:r>
              <a:rPr lang="en-SG" sz="20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903)，</a:t>
            </a:r>
            <a:r>
              <a:rPr lang="ja-JP" altLang="en-US" sz="200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是赫胥黎</a:t>
            </a:r>
            <a:r>
              <a:rPr lang="en-US" altLang="ja-JP" sz="20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(</a:t>
            </a:r>
            <a:r>
              <a:rPr lang="en-SG" sz="20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Huxley,</a:t>
            </a:r>
            <a:r>
              <a:rPr lang="zh-CN" altLang="en-US" sz="20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 </a:t>
            </a:r>
            <a:r>
              <a:rPr lang="en-SG" sz="20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Thomas Henry 1825-1895)</a:t>
            </a:r>
            <a:r>
              <a:rPr lang="zh-CN" altLang="en-US" sz="20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 </a:t>
            </a:r>
            <a:r>
              <a:rPr lang="ja-JP" altLang="en-US" sz="200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推广达尔文进化论到英语世界国家</a:t>
            </a:r>
            <a:r>
              <a:rPr lang="zh-CN" altLang="en-US" sz="20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。</a:t>
            </a:r>
            <a:endParaRPr lang="ja-JP" altLang="en-US" sz="2000"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679161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BB30733-981C-E444-B4CC-549EE4BD2FCB}"/>
              </a:ext>
            </a:extLst>
          </p:cNvPr>
          <p:cNvSpPr txBox="1"/>
          <p:nvPr/>
        </p:nvSpPr>
        <p:spPr>
          <a:xfrm>
            <a:off x="656504" y="1025971"/>
            <a:ext cx="37753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进化论无法解释</a:t>
            </a:r>
            <a:endParaRPr lang="en-SG" sz="4000" dirty="0"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FF40BF-E60C-6248-9E57-E8613193224F}"/>
              </a:ext>
            </a:extLst>
          </p:cNvPr>
          <p:cNvSpPr txBox="1"/>
          <p:nvPr/>
        </p:nvSpPr>
        <p:spPr>
          <a:xfrm>
            <a:off x="3859841" y="194974"/>
            <a:ext cx="45752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平安 </a:t>
            </a:r>
            <a:r>
              <a:rPr lang="en-US" altLang="zh-CN" sz="48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–</a:t>
            </a:r>
            <a:r>
              <a:rPr lang="zh-CN" altLang="en-US" sz="48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 </a:t>
            </a:r>
            <a:r>
              <a:rPr lang="ja-JP" altLang="en-US" sz="480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追本溯源</a:t>
            </a:r>
            <a:endParaRPr lang="en-SG" sz="4800" dirty="0"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691BA06-9836-A649-B721-806F6C294C69}"/>
              </a:ext>
            </a:extLst>
          </p:cNvPr>
          <p:cNvSpPr txBox="1"/>
          <p:nvPr/>
        </p:nvSpPr>
        <p:spPr>
          <a:xfrm>
            <a:off x="-2351314" y="-3543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72DD0E3-3AA2-F245-AE43-1B750161B765}"/>
              </a:ext>
            </a:extLst>
          </p:cNvPr>
          <p:cNvGrpSpPr/>
          <p:nvPr/>
        </p:nvGrpSpPr>
        <p:grpSpPr>
          <a:xfrm>
            <a:off x="2473215" y="1025971"/>
            <a:ext cx="7803912" cy="5472146"/>
            <a:chOff x="128501" y="121742"/>
            <a:chExt cx="7803912" cy="5472146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6AFF9A51-4BD3-F748-9327-8FAC4A0AE0F1}"/>
                </a:ext>
              </a:extLst>
            </p:cNvPr>
            <p:cNvGrpSpPr/>
            <p:nvPr/>
          </p:nvGrpSpPr>
          <p:grpSpPr>
            <a:xfrm>
              <a:off x="128501" y="3004457"/>
              <a:ext cx="2031325" cy="2589431"/>
              <a:chOff x="144830" y="2514600"/>
              <a:chExt cx="2031325" cy="2589431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754AA841-2B73-2044-BA00-649AC38135F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4872" y="2514600"/>
                <a:ext cx="1188000" cy="1828800"/>
              </a:xfrm>
              <a:prstGeom prst="rect">
                <a:avLst/>
              </a:prstGeom>
            </p:spPr>
          </p:pic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065C1F1-3324-4748-B121-8445D05F5D97}"/>
                  </a:ext>
                </a:extLst>
              </p:cNvPr>
              <p:cNvSpPr txBox="1"/>
              <p:nvPr/>
            </p:nvSpPr>
            <p:spPr>
              <a:xfrm>
                <a:off x="144830" y="4457700"/>
                <a:ext cx="203132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ja-JP" altLang="en-US">
                    <a:latin typeface="Microsoft YaHei Light" panose="020B0502040204020203" pitchFamily="34" charset="-122"/>
                    <a:ea typeface="Microsoft YaHei Light" panose="020B0502040204020203" pitchFamily="34" charset="-122"/>
                  </a:rPr>
                  <a:t>斯宾塞</a:t>
                </a:r>
                <a:endParaRPr lang="en-SG" altLang="ja-JP" dirty="0">
                  <a:latin typeface="Microsoft YaHei Light" panose="020B0502040204020203" pitchFamily="34" charset="-122"/>
                  <a:ea typeface="Microsoft YaHei Light" panose="020B0502040204020203" pitchFamily="34" charset="-122"/>
                </a:endParaRPr>
              </a:p>
              <a:p>
                <a:pPr algn="ctr"/>
                <a:r>
                  <a:rPr lang="ja-JP" altLang="en-US">
                    <a:latin typeface="Microsoft YaHei Light" panose="020B0502040204020203" pitchFamily="34" charset="-122"/>
                    <a:ea typeface="Microsoft YaHei Light" panose="020B0502040204020203" pitchFamily="34" charset="-122"/>
                  </a:rPr>
                  <a:t>推广达尔文进化论</a:t>
                </a:r>
                <a:endParaRPr lang="en-US" dirty="0">
                  <a:latin typeface="Microsoft YaHei Light" panose="020B0502040204020203" pitchFamily="34" charset="-122"/>
                  <a:ea typeface="Microsoft YaHei Light" panose="020B0502040204020203" pitchFamily="34" charset="-122"/>
                </a:endParaRP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4D2F8343-D8F5-9E4E-97C6-4543764C8D39}"/>
                </a:ext>
              </a:extLst>
            </p:cNvPr>
            <p:cNvGrpSpPr/>
            <p:nvPr/>
          </p:nvGrpSpPr>
          <p:grpSpPr>
            <a:xfrm>
              <a:off x="5901088" y="3004457"/>
              <a:ext cx="2031325" cy="2589431"/>
              <a:chOff x="5125730" y="2514600"/>
              <a:chExt cx="2031325" cy="2589431"/>
            </a:xfrm>
          </p:grpSpPr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7A4EC38D-F185-AB40-9675-86EAF0C152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97500" y="2514600"/>
                <a:ext cx="1397000" cy="1828800"/>
              </a:xfrm>
              <a:prstGeom prst="rect">
                <a:avLst/>
              </a:prstGeom>
            </p:spPr>
          </p:pic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A9E2C2C-A799-F141-A28A-B4C07DBC7AFD}"/>
                  </a:ext>
                </a:extLst>
              </p:cNvPr>
              <p:cNvSpPr txBox="1"/>
              <p:nvPr/>
            </p:nvSpPr>
            <p:spPr>
              <a:xfrm>
                <a:off x="5125730" y="4457700"/>
                <a:ext cx="203132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ja-JP" altLang="en-US">
                    <a:latin typeface="Microsoft YaHei Light" panose="020B0502040204020203" pitchFamily="34" charset="-122"/>
                    <a:ea typeface="Microsoft YaHei Light" panose="020B0502040204020203" pitchFamily="34" charset="-122"/>
                  </a:rPr>
                  <a:t>赫胥黎</a:t>
                </a:r>
                <a:endParaRPr lang="en-SG" altLang="ja-JP" dirty="0">
                  <a:latin typeface="Microsoft YaHei Light" panose="020B0502040204020203" pitchFamily="34" charset="-122"/>
                  <a:ea typeface="Microsoft YaHei Light" panose="020B0502040204020203" pitchFamily="34" charset="-122"/>
                </a:endParaRPr>
              </a:p>
              <a:p>
                <a:pPr algn="ctr"/>
                <a:r>
                  <a:rPr lang="ja-JP" altLang="en-US">
                    <a:latin typeface="Microsoft YaHei Light" panose="020B0502040204020203" pitchFamily="34" charset="-122"/>
                    <a:ea typeface="Microsoft YaHei Light" panose="020B0502040204020203" pitchFamily="34" charset="-122"/>
                  </a:rPr>
                  <a:t>推广达尔文进化论</a:t>
                </a:r>
                <a:endParaRPr lang="en-US" dirty="0">
                  <a:latin typeface="Microsoft YaHei Light" panose="020B0502040204020203" pitchFamily="34" charset="-122"/>
                  <a:ea typeface="Microsoft YaHei Light" panose="020B0502040204020203" pitchFamily="34" charset="-122"/>
                </a:endParaRP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44995859-FC6D-3C43-A18C-3B484FD401A7}"/>
                </a:ext>
              </a:extLst>
            </p:cNvPr>
            <p:cNvGrpSpPr/>
            <p:nvPr/>
          </p:nvGrpSpPr>
          <p:grpSpPr>
            <a:xfrm>
              <a:off x="2785440" y="121742"/>
              <a:ext cx="1905000" cy="2673073"/>
              <a:chOff x="2667000" y="0"/>
              <a:chExt cx="1905000" cy="2673073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B23EBB28-F00B-2546-876C-01200638A2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67000" y="0"/>
                <a:ext cx="1905000" cy="1905000"/>
              </a:xfrm>
              <a:prstGeom prst="rect">
                <a:avLst/>
              </a:prstGeom>
            </p:spPr>
          </p:pic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0240D32-1FF7-0842-A601-E6EAEDFAACEE}"/>
                  </a:ext>
                </a:extLst>
              </p:cNvPr>
              <p:cNvSpPr txBox="1"/>
              <p:nvPr/>
            </p:nvSpPr>
            <p:spPr>
              <a:xfrm>
                <a:off x="2724855" y="2026742"/>
                <a:ext cx="180049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ja-JP" altLang="en-US">
                    <a:latin typeface="Microsoft YaHei Light" panose="020B0502040204020203" pitchFamily="34" charset="-122"/>
                    <a:ea typeface="Microsoft YaHei Light" panose="020B0502040204020203" pitchFamily="34" charset="-122"/>
                  </a:rPr>
                  <a:t>达尔文</a:t>
                </a:r>
                <a:endParaRPr lang="en-SG" altLang="ja-JP" dirty="0">
                  <a:latin typeface="Microsoft YaHei Light" panose="020B0502040204020203" pitchFamily="34" charset="-122"/>
                  <a:ea typeface="Microsoft YaHei Light" panose="020B0502040204020203" pitchFamily="34" charset="-122"/>
                </a:endParaRPr>
              </a:p>
              <a:p>
                <a:pPr algn="ctr"/>
                <a:r>
                  <a:rPr lang="ja-JP" altLang="en-US">
                    <a:latin typeface="Microsoft YaHei Light" panose="020B0502040204020203" pitchFamily="34" charset="-122"/>
                    <a:ea typeface="Microsoft YaHei Light" panose="020B0502040204020203" pitchFamily="34" charset="-122"/>
                  </a:rPr>
                  <a:t>发展近代进化论</a:t>
                </a:r>
                <a:endParaRPr lang="en-US" dirty="0">
                  <a:latin typeface="Microsoft YaHei Light" panose="020B0502040204020203" pitchFamily="34" charset="-122"/>
                  <a:ea typeface="Microsoft YaHei Light" panose="020B0502040204020203" pitchFamily="34" charset="-122"/>
                </a:endParaRPr>
              </a:p>
            </p:txBody>
          </p:sp>
        </p:grp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440B1B51-A571-BC44-8652-FD239DFF30E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52542" y="1698172"/>
              <a:ext cx="1476358" cy="1191985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56EC776B-4772-9449-9D8E-2102553DC10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846979" y="1698172"/>
              <a:ext cx="1788108" cy="1187601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D36C7EB-6C33-0845-B798-67D1614EC8FE}"/>
                </a:ext>
              </a:extLst>
            </p:cNvPr>
            <p:cNvSpPr txBox="1"/>
            <p:nvPr/>
          </p:nvSpPr>
          <p:spPr>
            <a:xfrm>
              <a:off x="1436914" y="2026742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>
                  <a:latin typeface="Microsoft YaHei Light" panose="020B0502040204020203" pitchFamily="34" charset="-122"/>
                  <a:ea typeface="Microsoft YaHei Light" panose="020B0502040204020203" pitchFamily="34" charset="-122"/>
                </a:rPr>
                <a:t>铁粉</a:t>
              </a:r>
              <a:endParaRPr lang="en-US" dirty="0">
                <a:latin typeface="Microsoft YaHei Light" panose="020B0502040204020203" pitchFamily="34" charset="-122"/>
                <a:ea typeface="Microsoft YaHei Light" panose="020B0502040204020203" pitchFamily="34" charset="-122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87CE17C-83E7-6640-BAE1-EF73670D31F7}"/>
                </a:ext>
              </a:extLst>
            </p:cNvPr>
            <p:cNvSpPr txBox="1"/>
            <p:nvPr/>
          </p:nvSpPr>
          <p:spPr>
            <a:xfrm>
              <a:off x="5901088" y="2032967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>
                  <a:latin typeface="Microsoft YaHei Light" panose="020B0502040204020203" pitchFamily="34" charset="-122"/>
                  <a:ea typeface="Microsoft YaHei Light" panose="020B0502040204020203" pitchFamily="34" charset="-122"/>
                </a:rPr>
                <a:t>铁粉</a:t>
              </a:r>
              <a:endParaRPr lang="en-US" dirty="0">
                <a:latin typeface="Microsoft YaHei Light" panose="020B0502040204020203" pitchFamily="34" charset="-122"/>
                <a:ea typeface="Microsoft YaHei Light" panose="020B0502040204020203" pitchFamily="34" charset="-122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AEC81CE9-29E4-AB44-8943-1D74E8D18590}"/>
              </a:ext>
            </a:extLst>
          </p:cNvPr>
          <p:cNvSpPr txBox="1"/>
          <p:nvPr/>
        </p:nvSpPr>
        <p:spPr>
          <a:xfrm>
            <a:off x="4382852" y="4556115"/>
            <a:ext cx="41857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赫胥黎和史宾塞公开承认：</a:t>
            </a:r>
            <a:endParaRPr lang="en-SG" altLang="ja-JP" sz="2400" dirty="0"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  <a:p>
            <a:r>
              <a:rPr lang="ja-JP" altLang="en-US" sz="2400" b="1" u="sng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良心与理性不是进化的结果</a:t>
            </a:r>
            <a:r>
              <a:rPr lang="zh-CN" altLang="en-US" sz="2400" b="1" u="sng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！</a:t>
            </a:r>
            <a:endParaRPr lang="ja-JP" altLang="en-US" sz="2400" b="1" u="sng"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  <a:p>
            <a:endParaRPr lang="en-US" sz="2400" dirty="0"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57605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BB30733-981C-E444-B4CC-549EE4BD2FCB}"/>
              </a:ext>
            </a:extLst>
          </p:cNvPr>
          <p:cNvSpPr txBox="1"/>
          <p:nvPr/>
        </p:nvSpPr>
        <p:spPr>
          <a:xfrm>
            <a:off x="656504" y="1025971"/>
            <a:ext cx="38363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创造论完美启示</a:t>
            </a:r>
            <a:endParaRPr lang="en-SG" sz="4000" dirty="0"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FF40BF-E60C-6248-9E57-E8613193224F}"/>
              </a:ext>
            </a:extLst>
          </p:cNvPr>
          <p:cNvSpPr txBox="1"/>
          <p:nvPr/>
        </p:nvSpPr>
        <p:spPr>
          <a:xfrm>
            <a:off x="3854574" y="194974"/>
            <a:ext cx="45752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平安 </a:t>
            </a:r>
            <a:r>
              <a:rPr lang="en-US" altLang="zh-CN" sz="48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–</a:t>
            </a:r>
            <a:r>
              <a:rPr lang="zh-CN" altLang="en-US" sz="48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 </a:t>
            </a:r>
            <a:r>
              <a:rPr lang="ja-JP" altLang="en-US" sz="480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追本溯源</a:t>
            </a:r>
            <a:endParaRPr lang="en-SG" sz="4800" dirty="0"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691BA06-9836-A649-B721-806F6C294C69}"/>
              </a:ext>
            </a:extLst>
          </p:cNvPr>
          <p:cNvSpPr txBox="1"/>
          <p:nvPr/>
        </p:nvSpPr>
        <p:spPr>
          <a:xfrm>
            <a:off x="-2351314" y="-3543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D77463B-E71B-874C-B70E-ABFAB7C21921}"/>
              </a:ext>
            </a:extLst>
          </p:cNvPr>
          <p:cNvSpPr txBox="1"/>
          <p:nvPr/>
        </p:nvSpPr>
        <p:spPr>
          <a:xfrm>
            <a:off x="785091" y="1661994"/>
            <a:ext cx="10602048" cy="29738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【</a:t>
            </a:r>
            <a:r>
              <a:rPr lang="ja-JP" altLang="en-US" sz="320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创世纪</a:t>
            </a:r>
            <a:r>
              <a:rPr lang="en-US" altLang="ja-JP" sz="32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1</a:t>
            </a:r>
            <a:r>
              <a:rPr lang="ja-JP" altLang="en-US" sz="320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：</a:t>
            </a:r>
            <a:r>
              <a:rPr lang="en-US" altLang="ja-JP" sz="32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26</a:t>
            </a:r>
            <a:r>
              <a:rPr lang="en-US" altLang="zh-CN" sz="32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】</a:t>
            </a:r>
            <a:r>
              <a:rPr lang="en-US" altLang="ja-JP" sz="32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 </a:t>
            </a:r>
            <a:r>
              <a:rPr lang="ja-JP" altLang="en-US" sz="320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神说，我们要照着我们的形像，按着我们的样式造人</a:t>
            </a:r>
            <a:r>
              <a:rPr lang="en-US" altLang="ja-JP" sz="32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…</a:t>
            </a:r>
            <a:endParaRPr lang="ja-JP" altLang="en-US" sz="3200"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32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【</a:t>
            </a:r>
            <a:r>
              <a:rPr lang="ja-JP" altLang="en-US" sz="320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以弗所书</a:t>
            </a:r>
            <a:r>
              <a:rPr lang="en-US" altLang="ja-JP" sz="32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4:24</a:t>
            </a:r>
            <a:r>
              <a:rPr lang="en-US" altLang="zh-CN" sz="32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】</a:t>
            </a:r>
            <a:r>
              <a:rPr lang="en-US" altLang="ja-JP" sz="32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…</a:t>
            </a:r>
            <a:r>
              <a:rPr lang="zh-CN" altLang="en-US" sz="32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 </a:t>
            </a:r>
            <a:r>
              <a:rPr lang="ja-JP" altLang="en-US" sz="320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这新人是照着神的形像造的，有真理的仁义，和圣洁。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975204-6137-454F-AC4B-08795AE4A9D4}"/>
              </a:ext>
            </a:extLst>
          </p:cNvPr>
          <p:cNvSpPr txBox="1"/>
          <p:nvPr/>
        </p:nvSpPr>
        <p:spPr>
          <a:xfrm>
            <a:off x="785091" y="4864060"/>
            <a:ext cx="1033058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00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人被造具有真理</a:t>
            </a:r>
            <a:r>
              <a:rPr lang="zh-CN" altLang="en-US" sz="20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，</a:t>
            </a:r>
            <a:r>
              <a:rPr lang="ja-JP" altLang="en-US" sz="200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仁义</a:t>
            </a:r>
            <a:r>
              <a:rPr lang="zh-CN" altLang="en-US" sz="20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，</a:t>
            </a:r>
            <a:r>
              <a:rPr lang="ja-JP" altLang="en-US" sz="200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圣洁</a:t>
            </a:r>
            <a:r>
              <a:rPr lang="zh-CN" altLang="en-US" sz="20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，</a:t>
            </a:r>
            <a:r>
              <a:rPr lang="ja-JP" altLang="en-US" sz="200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人能思想公义、不义、法律、制裁、审判、爱，道德，而这些正体现在良心上</a:t>
            </a:r>
            <a:r>
              <a:rPr lang="zh-CN" altLang="en-US" sz="20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。</a:t>
            </a:r>
            <a:endParaRPr lang="en-SG" altLang="zh-CN" sz="2000" dirty="0"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SG" altLang="zh-CN" sz="2000" dirty="0"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00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人可以昧着良心做事，但不能否认内心良心的声音，人是神所造的，人绝对不是进化而来的。</a:t>
            </a:r>
          </a:p>
          <a:p>
            <a:endParaRPr lang="ja-JP" altLang="en-US" sz="2000"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  <a:p>
            <a:endParaRPr lang="en-US" dirty="0"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011818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BB30733-981C-E444-B4CC-549EE4BD2FCB}"/>
              </a:ext>
            </a:extLst>
          </p:cNvPr>
          <p:cNvSpPr txBox="1"/>
          <p:nvPr/>
        </p:nvSpPr>
        <p:spPr>
          <a:xfrm>
            <a:off x="656504" y="1025971"/>
            <a:ext cx="27735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平安的遗失</a:t>
            </a:r>
            <a:endParaRPr lang="en-SG" sz="4000" dirty="0"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FF40BF-E60C-6248-9E57-E8613193224F}"/>
              </a:ext>
            </a:extLst>
          </p:cNvPr>
          <p:cNvSpPr txBox="1"/>
          <p:nvPr/>
        </p:nvSpPr>
        <p:spPr>
          <a:xfrm>
            <a:off x="3859841" y="200055"/>
            <a:ext cx="45752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平安 </a:t>
            </a:r>
            <a:r>
              <a:rPr lang="en-US" altLang="zh-CN" sz="48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–</a:t>
            </a:r>
            <a:r>
              <a:rPr lang="zh-CN" altLang="en-US" sz="48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 </a:t>
            </a:r>
            <a:r>
              <a:rPr lang="ja-JP" altLang="en-US" sz="480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追本溯源</a:t>
            </a:r>
            <a:endParaRPr lang="en-SG" sz="4800" dirty="0"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691BA06-9836-A649-B721-806F6C294C69}"/>
              </a:ext>
            </a:extLst>
          </p:cNvPr>
          <p:cNvSpPr txBox="1"/>
          <p:nvPr/>
        </p:nvSpPr>
        <p:spPr>
          <a:xfrm>
            <a:off x="-2351314" y="-3543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E632F46-38DE-CA47-AEC6-27AF6512A5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" y="1693302"/>
            <a:ext cx="4857950" cy="426351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7BBD01D-18CC-954B-B8A6-9D771FEA47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707" y="1924730"/>
            <a:ext cx="6183086" cy="3477986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9A8BF9B4-9DB8-744F-980B-8A05DF7A5E3A}"/>
              </a:ext>
            </a:extLst>
          </p:cNvPr>
          <p:cNvGrpSpPr/>
          <p:nvPr/>
        </p:nvGrpSpPr>
        <p:grpSpPr>
          <a:xfrm>
            <a:off x="776997" y="6109000"/>
            <a:ext cx="10148148" cy="374787"/>
            <a:chOff x="697101" y="6137314"/>
            <a:chExt cx="10148148" cy="374787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67979A7-884A-2345-9ABD-74A96F3DC85F}"/>
                </a:ext>
              </a:extLst>
            </p:cNvPr>
            <p:cNvSpPr txBox="1"/>
            <p:nvPr/>
          </p:nvSpPr>
          <p:spPr>
            <a:xfrm>
              <a:off x="697101" y="6137314"/>
              <a:ext cx="27238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>
                  <a:latin typeface="Microsoft YaHei Light" panose="020B0502040204020203" pitchFamily="34" charset="-122"/>
                  <a:ea typeface="Microsoft YaHei Light" panose="020B0502040204020203" pitchFamily="34" charset="-122"/>
                </a:rPr>
                <a:t>亚当夏娃滥用自由背叛神</a:t>
              </a:r>
              <a:endParaRPr lang="en-US" dirty="0">
                <a:latin typeface="Microsoft YaHei Light" panose="020B0502040204020203" pitchFamily="34" charset="-122"/>
                <a:ea typeface="Microsoft YaHei Light" panose="020B0502040204020203" pitchFamily="34" charset="-122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E0A68DA-B0F8-6F40-8938-A2FCE8C4F735}"/>
                </a:ext>
              </a:extLst>
            </p:cNvPr>
            <p:cNvSpPr txBox="1"/>
            <p:nvPr/>
          </p:nvSpPr>
          <p:spPr>
            <a:xfrm>
              <a:off x="3941318" y="6142769"/>
              <a:ext cx="18004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>
                  <a:latin typeface="Microsoft YaHei Light" panose="020B0502040204020203" pitchFamily="34" charset="-122"/>
                  <a:ea typeface="Microsoft YaHei Light" panose="020B0502040204020203" pitchFamily="34" charset="-122"/>
                </a:rPr>
                <a:t>人类灵性的死亡</a:t>
              </a:r>
              <a:endParaRPr lang="en-US" dirty="0">
                <a:latin typeface="Microsoft YaHei Light" panose="020B0502040204020203" pitchFamily="34" charset="-122"/>
                <a:ea typeface="Microsoft YaHei Light" panose="020B0502040204020203" pitchFamily="34" charset="-122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56E1F81-7423-0749-9EE9-10998AFD2767}"/>
                </a:ext>
              </a:extLst>
            </p:cNvPr>
            <p:cNvSpPr txBox="1"/>
            <p:nvPr/>
          </p:nvSpPr>
          <p:spPr>
            <a:xfrm>
              <a:off x="6262205" y="6142769"/>
              <a:ext cx="24929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>
                  <a:latin typeface="Microsoft YaHei Light" panose="020B0502040204020203" pitchFamily="34" charset="-122"/>
                  <a:ea typeface="Microsoft YaHei Light" panose="020B0502040204020203" pitchFamily="34" charset="-122"/>
                </a:rPr>
                <a:t>人类人性全然堕落败坏</a:t>
              </a:r>
              <a:endParaRPr lang="en-US" dirty="0">
                <a:latin typeface="Microsoft YaHei Light" panose="020B0502040204020203" pitchFamily="34" charset="-122"/>
                <a:ea typeface="Microsoft YaHei Light" panose="020B0502040204020203" pitchFamily="34" charset="-122"/>
              </a:endParaRP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27A38C9B-7E84-224E-A2CD-03EAB551F0C5}"/>
                </a:ext>
              </a:extLst>
            </p:cNvPr>
            <p:cNvCxnSpPr>
              <a:cxnSpLocks/>
            </p:cNvCxnSpPr>
            <p:nvPr/>
          </p:nvCxnSpPr>
          <p:spPr>
            <a:xfrm>
              <a:off x="3420924" y="6321980"/>
              <a:ext cx="520394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225D4E75-11CF-E140-9FCA-8C278C2C5022}"/>
                </a:ext>
              </a:extLst>
            </p:cNvPr>
            <p:cNvCxnSpPr>
              <a:cxnSpLocks/>
            </p:cNvCxnSpPr>
            <p:nvPr/>
          </p:nvCxnSpPr>
          <p:spPr>
            <a:xfrm>
              <a:off x="5741811" y="6318464"/>
              <a:ext cx="556985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5899744-3E0D-6A48-ACCF-FC757FDC9CBA}"/>
                </a:ext>
              </a:extLst>
            </p:cNvPr>
            <p:cNvSpPr txBox="1"/>
            <p:nvPr/>
          </p:nvSpPr>
          <p:spPr>
            <a:xfrm>
              <a:off x="9275589" y="6137314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>
                  <a:latin typeface="Microsoft YaHei Light" panose="020B0502040204020203" pitchFamily="34" charset="-122"/>
                  <a:ea typeface="Microsoft YaHei Light" panose="020B0502040204020203" pitchFamily="34" charset="-122"/>
                </a:rPr>
                <a:t>人类肉体死亡</a:t>
              </a:r>
              <a:endParaRPr lang="en-US" dirty="0">
                <a:latin typeface="Microsoft YaHei Light" panose="020B0502040204020203" pitchFamily="34" charset="-122"/>
                <a:ea typeface="Microsoft YaHei Light" panose="020B0502040204020203" pitchFamily="34" charset="-122"/>
              </a:endParaRP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A3FAE70D-F5C8-EF4E-9F8A-08999C6C6227}"/>
                </a:ext>
              </a:extLst>
            </p:cNvPr>
            <p:cNvCxnSpPr>
              <a:cxnSpLocks/>
            </p:cNvCxnSpPr>
            <p:nvPr/>
          </p:nvCxnSpPr>
          <p:spPr>
            <a:xfrm>
              <a:off x="8755195" y="6313009"/>
              <a:ext cx="556985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358016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BB30733-981C-E444-B4CC-549EE4BD2FCB}"/>
              </a:ext>
            </a:extLst>
          </p:cNvPr>
          <p:cNvSpPr txBox="1"/>
          <p:nvPr/>
        </p:nvSpPr>
        <p:spPr>
          <a:xfrm>
            <a:off x="656504" y="1025971"/>
            <a:ext cx="27735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平安的遗失</a:t>
            </a:r>
            <a:endParaRPr lang="en-SG" sz="4000" dirty="0"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FF40BF-E60C-6248-9E57-E8613193224F}"/>
              </a:ext>
            </a:extLst>
          </p:cNvPr>
          <p:cNvSpPr txBox="1"/>
          <p:nvPr/>
        </p:nvSpPr>
        <p:spPr>
          <a:xfrm>
            <a:off x="3859841" y="200055"/>
            <a:ext cx="45752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平安 </a:t>
            </a:r>
            <a:r>
              <a:rPr lang="en-US" altLang="zh-CN" sz="48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–</a:t>
            </a:r>
            <a:r>
              <a:rPr lang="zh-CN" altLang="en-US" sz="48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 </a:t>
            </a:r>
            <a:r>
              <a:rPr lang="ja-JP" altLang="en-US" sz="480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追本溯源</a:t>
            </a:r>
            <a:endParaRPr lang="en-SG" sz="4800" dirty="0"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691BA06-9836-A649-B721-806F6C294C69}"/>
              </a:ext>
            </a:extLst>
          </p:cNvPr>
          <p:cNvSpPr txBox="1"/>
          <p:nvPr/>
        </p:nvSpPr>
        <p:spPr>
          <a:xfrm>
            <a:off x="-2351314" y="-3543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E541B61-C4C7-B148-8B33-6DDB4C7D16F0}"/>
              </a:ext>
            </a:extLst>
          </p:cNvPr>
          <p:cNvSpPr txBox="1"/>
          <p:nvPr/>
        </p:nvSpPr>
        <p:spPr>
          <a:xfrm>
            <a:off x="785090" y="1661994"/>
            <a:ext cx="10775539" cy="3701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【</a:t>
            </a:r>
            <a:r>
              <a:rPr lang="zh-CN" altLang="en-US" sz="32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罗马</a:t>
            </a:r>
            <a:r>
              <a:rPr lang="ja-JP" altLang="en-US" sz="320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书</a:t>
            </a:r>
            <a:r>
              <a:rPr lang="en-US" altLang="zh-CN" sz="32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3</a:t>
            </a:r>
            <a:r>
              <a:rPr lang="zh-CN" altLang="en-US" sz="32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：</a:t>
            </a:r>
            <a:r>
              <a:rPr lang="en-US" altLang="zh-CN" sz="32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10-12】</a:t>
            </a:r>
            <a:r>
              <a:rPr lang="zh-CN" altLang="en-US" sz="32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正如经上所说：“没有义人，连一个也没有，没有明白的，没有寻求　神的；人人都偏离了正道，一同变成污秽；没有行善的，连一个也没有。</a:t>
            </a:r>
          </a:p>
          <a:p>
            <a:pPr>
              <a:lnSpc>
                <a:spcPct val="150000"/>
              </a:lnSpc>
            </a:pPr>
            <a:endParaRPr lang="ja-JP" altLang="en-US" sz="3200"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32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【</a:t>
            </a:r>
            <a:r>
              <a:rPr lang="zh-CN" altLang="en-US" sz="32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罗马</a:t>
            </a:r>
            <a:r>
              <a:rPr lang="ja-JP" altLang="en-US" sz="320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书</a:t>
            </a:r>
            <a:r>
              <a:rPr lang="en-US" altLang="zh-CN" sz="32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3</a:t>
            </a:r>
            <a:r>
              <a:rPr lang="zh-CN" altLang="en-US" sz="32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：</a:t>
            </a:r>
            <a:r>
              <a:rPr lang="en-US" altLang="zh-CN" sz="32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23】</a:t>
            </a:r>
            <a:r>
              <a:rPr lang="zh-CN" altLang="en-US" sz="32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 因为世人都犯了罪，亏缺了神的荣耀。</a:t>
            </a:r>
          </a:p>
        </p:txBody>
      </p:sp>
    </p:spTree>
    <p:extLst>
      <p:ext uri="{BB962C8B-B14F-4D97-AF65-F5344CB8AC3E}">
        <p14:creationId xmlns:p14="http://schemas.microsoft.com/office/powerpoint/2010/main" val="27038358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BB30733-981C-E444-B4CC-549EE4BD2FCB}"/>
              </a:ext>
            </a:extLst>
          </p:cNvPr>
          <p:cNvSpPr txBox="1"/>
          <p:nvPr/>
        </p:nvSpPr>
        <p:spPr>
          <a:xfrm>
            <a:off x="656504" y="1025971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罪</a:t>
            </a:r>
            <a:endParaRPr lang="en-SG" sz="4000" dirty="0"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FF40BF-E60C-6248-9E57-E8613193224F}"/>
              </a:ext>
            </a:extLst>
          </p:cNvPr>
          <p:cNvSpPr txBox="1"/>
          <p:nvPr/>
        </p:nvSpPr>
        <p:spPr>
          <a:xfrm>
            <a:off x="3941318" y="194974"/>
            <a:ext cx="45752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平安 </a:t>
            </a:r>
            <a:r>
              <a:rPr lang="en-US" altLang="zh-CN" sz="48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–</a:t>
            </a:r>
            <a:r>
              <a:rPr lang="zh-CN" altLang="en-US" sz="48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 </a:t>
            </a:r>
            <a:r>
              <a:rPr lang="ja-JP" altLang="en-US" sz="480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追本溯源</a:t>
            </a:r>
            <a:endParaRPr lang="en-SG" sz="4800" dirty="0"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691BA06-9836-A649-B721-806F6C294C69}"/>
              </a:ext>
            </a:extLst>
          </p:cNvPr>
          <p:cNvSpPr txBox="1"/>
          <p:nvPr/>
        </p:nvSpPr>
        <p:spPr>
          <a:xfrm>
            <a:off x="-2351314" y="-3543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B3DCE3C-B484-6540-8224-F296AAC8D849}"/>
              </a:ext>
            </a:extLst>
          </p:cNvPr>
          <p:cNvSpPr txBox="1"/>
          <p:nvPr/>
        </p:nvSpPr>
        <p:spPr>
          <a:xfrm>
            <a:off x="785090" y="1661994"/>
            <a:ext cx="10775539" cy="2232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【</a:t>
            </a:r>
            <a:r>
              <a:rPr lang="ja-JP" altLang="en-US" sz="320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约翰一书</a:t>
            </a:r>
            <a:r>
              <a:rPr lang="en-US" altLang="zh-CN" sz="32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3</a:t>
            </a:r>
            <a:r>
              <a:rPr lang="zh-CN" altLang="en-US" sz="32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：</a:t>
            </a:r>
            <a:r>
              <a:rPr lang="en-US" altLang="zh-CN" sz="32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4】</a:t>
            </a:r>
            <a:r>
              <a:rPr lang="ja-JP" altLang="en-US" sz="320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凡犯罪的，就是违背律法。违背律法就是罪。</a:t>
            </a:r>
          </a:p>
          <a:p>
            <a:pPr>
              <a:lnSpc>
                <a:spcPct val="150000"/>
              </a:lnSpc>
            </a:pPr>
            <a:endParaRPr lang="en-US" altLang="zh-CN" sz="3200" dirty="0"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696CEF-EB9B-EE44-BBC4-44C933B17452}"/>
              </a:ext>
            </a:extLst>
          </p:cNvPr>
          <p:cNvSpPr txBox="1"/>
          <p:nvPr/>
        </p:nvSpPr>
        <p:spPr>
          <a:xfrm>
            <a:off x="925158" y="3474720"/>
            <a:ext cx="8441029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每一个人之所以今生活的辛苦，之所以必须经历生离死别</a:t>
            </a:r>
            <a:r>
              <a:rPr lang="zh-CN" altLang="en-US" sz="20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，</a:t>
            </a:r>
            <a:r>
              <a:rPr lang="ja-JP" altLang="en-US" sz="200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是因为罪</a:t>
            </a:r>
            <a:r>
              <a:rPr lang="zh-CN" altLang="en-US" sz="20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！</a:t>
            </a:r>
            <a:endParaRPr lang="ja-JP" altLang="en-US" sz="2000"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  <a:p>
            <a:endParaRPr lang="en-US" dirty="0"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18071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56504" y="1025971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三个问题</a:t>
            </a:r>
            <a:endParaRPr lang="en-SG" sz="4000" dirty="0"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05839" y="1907546"/>
            <a:ext cx="6680034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indent="-742950">
              <a:buAutoNum type="arabicPeriod"/>
            </a:pPr>
            <a:r>
              <a:rPr lang="zh-CN" altLang="en-US" sz="32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什么是平安？</a:t>
            </a:r>
            <a:endParaRPr lang="en-US" altLang="zh-CN" sz="3200" dirty="0"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  <a:p>
            <a:pPr marL="742950" indent="-742950">
              <a:buAutoNum type="arabicPeriod"/>
            </a:pPr>
            <a:endParaRPr lang="en-US" altLang="zh-CN" sz="2400" dirty="0"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  <a:p>
            <a:pPr marL="742950" indent="-742950">
              <a:buFontTx/>
              <a:buAutoNum type="arabicPeriod"/>
            </a:pPr>
            <a:r>
              <a:rPr lang="zh-CN" altLang="en-US" sz="32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你拥有平安吗？</a:t>
            </a:r>
            <a:endParaRPr lang="en-US" altLang="zh-CN" sz="3200" dirty="0"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  <a:p>
            <a:pPr marL="742950" indent="-742950">
              <a:buFontTx/>
              <a:buAutoNum type="arabicPeriod"/>
            </a:pPr>
            <a:endParaRPr lang="en-SG" sz="2400" dirty="0"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  <a:p>
            <a:pPr marL="742950" indent="-742950">
              <a:buFontTx/>
              <a:buAutoNum type="arabicPeriod"/>
            </a:pPr>
            <a:r>
              <a:rPr lang="zh-CN" altLang="en-US" sz="32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你怎么确保平安不会离你而去？</a:t>
            </a:r>
            <a:endParaRPr lang="en-SG" sz="3200" dirty="0"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  <a:p>
            <a:pPr marL="742950" indent="-742950">
              <a:buAutoNum type="arabicPeriod"/>
            </a:pPr>
            <a:endParaRPr lang="en-SG" sz="3600" dirty="0"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83496" y="194974"/>
            <a:ext cx="14157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平安</a:t>
            </a:r>
            <a:endParaRPr lang="en-SG" sz="4800" dirty="0"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785982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BB30733-981C-E444-B4CC-549EE4BD2FCB}"/>
              </a:ext>
            </a:extLst>
          </p:cNvPr>
          <p:cNvSpPr txBox="1"/>
          <p:nvPr/>
        </p:nvSpPr>
        <p:spPr>
          <a:xfrm>
            <a:off x="656504" y="1025971"/>
            <a:ext cx="32624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>
                <a:latin typeface="Microsoft YaHei Light" panose="020B0502040204020203" pitchFamily="34" charset="-122"/>
                <a:ea typeface="Microsoft YaHei Light" panose="020B0502040204020203" pitchFamily="34" charset="-122"/>
                <a:cs typeface="Arial" panose="020B0604020202020204" pitchFamily="34" charset="0"/>
              </a:rPr>
              <a:t>罪管辖的今生</a:t>
            </a:r>
            <a:endParaRPr lang="en-SG" sz="4000" dirty="0">
              <a:latin typeface="Microsoft YaHei Light" panose="020B0502040204020203" pitchFamily="34" charset="-122"/>
              <a:ea typeface="Microsoft YaHei Light" panose="020B0502040204020203" pitchFamily="34" charset="-122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FF40BF-E60C-6248-9E57-E8613193224F}"/>
              </a:ext>
            </a:extLst>
          </p:cNvPr>
          <p:cNvSpPr txBox="1"/>
          <p:nvPr/>
        </p:nvSpPr>
        <p:spPr>
          <a:xfrm>
            <a:off x="3859841" y="194974"/>
            <a:ext cx="45752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平安 </a:t>
            </a:r>
            <a:r>
              <a:rPr lang="en-US" altLang="zh-CN" sz="48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–</a:t>
            </a:r>
            <a:r>
              <a:rPr lang="zh-CN" altLang="en-US" sz="48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 </a:t>
            </a:r>
            <a:r>
              <a:rPr lang="ja-JP" altLang="en-US" sz="480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追本溯源</a:t>
            </a:r>
            <a:endParaRPr lang="en-SG" sz="4800" dirty="0"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691BA06-9836-A649-B721-806F6C294C69}"/>
              </a:ext>
            </a:extLst>
          </p:cNvPr>
          <p:cNvSpPr txBox="1"/>
          <p:nvPr/>
        </p:nvSpPr>
        <p:spPr>
          <a:xfrm>
            <a:off x="-2351314" y="-3543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B3DCE3C-B484-6540-8224-F296AAC8D849}"/>
              </a:ext>
            </a:extLst>
          </p:cNvPr>
          <p:cNvSpPr txBox="1"/>
          <p:nvPr/>
        </p:nvSpPr>
        <p:spPr>
          <a:xfrm>
            <a:off x="785090" y="1661994"/>
            <a:ext cx="10559185" cy="4448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【</a:t>
            </a:r>
            <a:r>
              <a:rPr lang="ja-JP" altLang="en-US" sz="320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创世记</a:t>
            </a:r>
            <a:r>
              <a:rPr lang="en-US" altLang="ja-JP" sz="32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3:17-19</a:t>
            </a:r>
            <a:r>
              <a:rPr lang="en-US" altLang="zh-CN" sz="32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】</a:t>
            </a:r>
            <a:r>
              <a:rPr lang="ja-JP" altLang="en-US" sz="320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地必为你的缘故受咒诅</a:t>
            </a:r>
            <a:r>
              <a:rPr lang="en-US" altLang="ja-JP" sz="32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﹔</a:t>
            </a:r>
            <a:r>
              <a:rPr lang="ja-JP" altLang="en-US" sz="320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你必终身劳苦</a:t>
            </a:r>
            <a:r>
              <a:rPr lang="en-US" altLang="ja-JP" sz="32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﹐</a:t>
            </a:r>
            <a:r>
              <a:rPr lang="ja-JP" altLang="en-US" sz="320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才能从</a:t>
            </a:r>
            <a:r>
              <a:rPr lang="ja-JP" altLang="en-US" sz="3200">
                <a:latin typeface="Microsoft YaHei Light" panose="020B0502040204020203" pitchFamily="34" charset="-122"/>
                <a:ea typeface="Microsoft YaHei Light" panose="020B0502040204020203" pitchFamily="34" charset="-122"/>
                <a:cs typeface="Microsoft Himalaya" pitchFamily="2" charset="0"/>
              </a:rPr>
              <a:t>地里</a:t>
            </a:r>
            <a:r>
              <a:rPr lang="ja-JP" altLang="en-US" sz="320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得吃的。地必给你长出荆棘和蒺藜来</a:t>
            </a:r>
            <a:r>
              <a:rPr lang="en-US" altLang="ja-JP" sz="32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﹐</a:t>
            </a:r>
            <a:r>
              <a:rPr lang="ja-JP" altLang="en-US" sz="320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你也要吃田间的菜蔬。你必汗流满面才得糊口</a:t>
            </a:r>
            <a:r>
              <a:rPr lang="en-US" altLang="ja-JP" sz="32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﹐</a:t>
            </a:r>
            <a:r>
              <a:rPr lang="ja-JP" altLang="en-US" sz="320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直到你归了土</a:t>
            </a:r>
            <a:r>
              <a:rPr lang="en-US" altLang="ja-JP" sz="32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﹐</a:t>
            </a:r>
            <a:r>
              <a:rPr lang="ja-JP" altLang="en-US" sz="320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因为你是从土而出的。你本是尘土</a:t>
            </a:r>
            <a:r>
              <a:rPr lang="en-US" altLang="ja-JP" sz="32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﹐</a:t>
            </a:r>
            <a:r>
              <a:rPr lang="ja-JP" altLang="en-US" sz="320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仍要归于尘土。</a:t>
            </a:r>
          </a:p>
          <a:p>
            <a:pPr>
              <a:lnSpc>
                <a:spcPct val="150000"/>
              </a:lnSpc>
            </a:pPr>
            <a:endParaRPr lang="ja-JP" altLang="en-US" sz="3200"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3200" dirty="0"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032590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BB30733-981C-E444-B4CC-549EE4BD2FCB}"/>
              </a:ext>
            </a:extLst>
          </p:cNvPr>
          <p:cNvSpPr txBox="1"/>
          <p:nvPr/>
        </p:nvSpPr>
        <p:spPr>
          <a:xfrm>
            <a:off x="656504" y="1025970"/>
            <a:ext cx="428835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>
                <a:latin typeface="Microsoft YaHei Light" panose="020B0502040204020203" pitchFamily="34" charset="-122"/>
                <a:ea typeface="Microsoft YaHei Light" panose="020B0502040204020203" pitchFamily="34" charset="-122"/>
                <a:cs typeface="Arial" panose="020B0604020202020204" pitchFamily="34" charset="0"/>
              </a:rPr>
              <a:t>罪带来的人生结局</a:t>
            </a:r>
          </a:p>
          <a:p>
            <a:endParaRPr lang="en-SG" sz="4000" dirty="0">
              <a:latin typeface="Microsoft YaHei Light" panose="020B0502040204020203" pitchFamily="34" charset="-122"/>
              <a:ea typeface="Microsoft YaHei Light" panose="020B0502040204020203" pitchFamily="34" charset="-122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FF40BF-E60C-6248-9E57-E8613193224F}"/>
              </a:ext>
            </a:extLst>
          </p:cNvPr>
          <p:cNvSpPr txBox="1"/>
          <p:nvPr/>
        </p:nvSpPr>
        <p:spPr>
          <a:xfrm>
            <a:off x="3859841" y="194973"/>
            <a:ext cx="45752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平安 </a:t>
            </a:r>
            <a:r>
              <a:rPr lang="en-US" altLang="zh-CN" sz="48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–</a:t>
            </a:r>
            <a:r>
              <a:rPr lang="zh-CN" altLang="en-US" sz="48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 </a:t>
            </a:r>
            <a:r>
              <a:rPr lang="ja-JP" altLang="en-US" sz="480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追本溯源</a:t>
            </a:r>
            <a:endParaRPr lang="en-SG" sz="4800" dirty="0"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691BA06-9836-A649-B721-806F6C294C69}"/>
              </a:ext>
            </a:extLst>
          </p:cNvPr>
          <p:cNvSpPr txBox="1"/>
          <p:nvPr/>
        </p:nvSpPr>
        <p:spPr>
          <a:xfrm>
            <a:off x="-2351314" y="-3543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B3DCE3C-B484-6540-8224-F296AAC8D849}"/>
              </a:ext>
            </a:extLst>
          </p:cNvPr>
          <p:cNvSpPr txBox="1"/>
          <p:nvPr/>
        </p:nvSpPr>
        <p:spPr>
          <a:xfrm>
            <a:off x="785091" y="1661994"/>
            <a:ext cx="10530610" cy="2970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【</a:t>
            </a:r>
            <a:r>
              <a:rPr lang="ja-JP" altLang="en-US" sz="320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 雅各书</a:t>
            </a:r>
            <a:r>
              <a:rPr lang="en-US" altLang="zh-CN" sz="32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1</a:t>
            </a:r>
            <a:r>
              <a:rPr lang="en-US" altLang="ja-JP" sz="32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:1</a:t>
            </a:r>
            <a:r>
              <a:rPr lang="en-US" altLang="zh-CN" sz="32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4</a:t>
            </a:r>
            <a:r>
              <a:rPr lang="en-US" altLang="ja-JP" sz="32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-1</a:t>
            </a:r>
            <a:r>
              <a:rPr lang="en-US" altLang="zh-CN" sz="32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5】</a:t>
            </a:r>
            <a:r>
              <a:rPr lang="ja-JP" altLang="en-US" sz="320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 但各人被试探，乃是被自己的私欲牵引诱惑的。私欲既怀了胎，就生出罪来。罪既长成，就生出死来。</a:t>
            </a:r>
          </a:p>
          <a:p>
            <a:pPr>
              <a:lnSpc>
                <a:spcPct val="150000"/>
              </a:lnSpc>
            </a:pPr>
            <a:endParaRPr lang="en-US" altLang="zh-CN" sz="3200" dirty="0"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897525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BB30733-981C-E444-B4CC-549EE4BD2FCB}"/>
              </a:ext>
            </a:extLst>
          </p:cNvPr>
          <p:cNvSpPr txBox="1"/>
          <p:nvPr/>
        </p:nvSpPr>
        <p:spPr>
          <a:xfrm>
            <a:off x="656504" y="1025971"/>
            <a:ext cx="42883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>
                <a:latin typeface="Microsoft YaHei Light" panose="020B0502040204020203" pitchFamily="34" charset="-122"/>
                <a:ea typeface="Microsoft YaHei Light" panose="020B0502040204020203" pitchFamily="34" charset="-122"/>
                <a:cs typeface="Arial" panose="020B0604020202020204" pitchFamily="34" charset="0"/>
              </a:rPr>
              <a:t>罪带来的死后审判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FF40BF-E60C-6248-9E57-E8613193224F}"/>
              </a:ext>
            </a:extLst>
          </p:cNvPr>
          <p:cNvSpPr txBox="1"/>
          <p:nvPr/>
        </p:nvSpPr>
        <p:spPr>
          <a:xfrm>
            <a:off x="3941318" y="194973"/>
            <a:ext cx="45752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平安 </a:t>
            </a:r>
            <a:r>
              <a:rPr lang="en-US" altLang="zh-CN" sz="48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–</a:t>
            </a:r>
            <a:r>
              <a:rPr lang="zh-CN" altLang="en-US" sz="48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 </a:t>
            </a:r>
            <a:r>
              <a:rPr lang="ja-JP" altLang="en-US" sz="480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追本溯源</a:t>
            </a:r>
            <a:endParaRPr lang="en-SG" sz="4800" dirty="0"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691BA06-9836-A649-B721-806F6C294C69}"/>
              </a:ext>
            </a:extLst>
          </p:cNvPr>
          <p:cNvSpPr txBox="1"/>
          <p:nvPr/>
        </p:nvSpPr>
        <p:spPr>
          <a:xfrm>
            <a:off x="-2351314" y="-3543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B3DCE3C-B484-6540-8224-F296AAC8D849}"/>
              </a:ext>
            </a:extLst>
          </p:cNvPr>
          <p:cNvSpPr txBox="1"/>
          <p:nvPr/>
        </p:nvSpPr>
        <p:spPr>
          <a:xfrm>
            <a:off x="785090" y="1661994"/>
            <a:ext cx="10775539" cy="5186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【</a:t>
            </a:r>
            <a:r>
              <a:rPr lang="ja-JP" altLang="en-US" sz="320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 启示录</a:t>
            </a:r>
            <a:r>
              <a:rPr lang="en-US" altLang="zh-CN" sz="32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20</a:t>
            </a:r>
            <a:r>
              <a:rPr lang="en-US" altLang="ja-JP" sz="32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:1</a:t>
            </a:r>
            <a:r>
              <a:rPr lang="en-US" altLang="zh-CN" sz="32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1</a:t>
            </a:r>
            <a:r>
              <a:rPr lang="en-US" altLang="ja-JP" sz="32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-1</a:t>
            </a:r>
            <a:r>
              <a:rPr lang="en-US" altLang="zh-CN" sz="32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5】</a:t>
            </a:r>
            <a:r>
              <a:rPr lang="ja-JP" altLang="en-US" sz="320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 我又看见一个白色的大宝座与坐在上面的；从他面前天地都逃避，再无可见之处了。我又看见死了的人，无论大小，都站在宝座前。案卷展开了，并且另有一卷展开，就是生命册。死了的人都凭着这些案卷所记载的，照他们所行的受审判。</a:t>
            </a:r>
            <a:r>
              <a:rPr lang="en-US" altLang="ja-JP" sz="32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…</a:t>
            </a:r>
            <a:r>
              <a:rPr lang="zh-CN" altLang="en-US" sz="32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 </a:t>
            </a:r>
            <a:r>
              <a:rPr lang="ja-JP" altLang="en-US" sz="320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他们都照各人所行的受审判。</a:t>
            </a:r>
            <a:r>
              <a:rPr lang="en-US" altLang="ja-JP" sz="32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…</a:t>
            </a:r>
            <a:r>
              <a:rPr lang="zh-CN" altLang="en-US" sz="32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 </a:t>
            </a:r>
            <a:r>
              <a:rPr lang="ja-JP" altLang="en-US" sz="320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若有人名字没记在生命册上，他就被扔在火湖里。</a:t>
            </a:r>
          </a:p>
          <a:p>
            <a:pPr>
              <a:lnSpc>
                <a:spcPct val="150000"/>
              </a:lnSpc>
            </a:pPr>
            <a:endParaRPr lang="en-US" altLang="zh-CN" sz="3200" dirty="0"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342672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BB30733-981C-E444-B4CC-549EE4BD2FCB}"/>
              </a:ext>
            </a:extLst>
          </p:cNvPr>
          <p:cNvSpPr txBox="1"/>
          <p:nvPr/>
        </p:nvSpPr>
        <p:spPr>
          <a:xfrm>
            <a:off x="656504" y="1025971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>
                <a:latin typeface="Microsoft YaHei Light" panose="020B0502040204020203" pitchFamily="34" charset="-122"/>
                <a:ea typeface="Microsoft YaHei Light" panose="020B0502040204020203" pitchFamily="34" charset="-122"/>
                <a:cs typeface="Arial" panose="020B0604020202020204" pitchFamily="34" charset="0"/>
              </a:rPr>
              <a:t>罪人哀叹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FF40BF-E60C-6248-9E57-E8613193224F}"/>
              </a:ext>
            </a:extLst>
          </p:cNvPr>
          <p:cNvSpPr txBox="1"/>
          <p:nvPr/>
        </p:nvSpPr>
        <p:spPr>
          <a:xfrm>
            <a:off x="3941318" y="194974"/>
            <a:ext cx="45752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平安 </a:t>
            </a:r>
            <a:r>
              <a:rPr lang="en-US" altLang="zh-CN" sz="48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–</a:t>
            </a:r>
            <a:r>
              <a:rPr lang="zh-CN" altLang="en-US" sz="48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 </a:t>
            </a:r>
            <a:r>
              <a:rPr lang="ja-JP" altLang="en-US" sz="480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追本溯源</a:t>
            </a:r>
            <a:endParaRPr lang="en-SG" sz="4800" dirty="0"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691BA06-9836-A649-B721-806F6C294C69}"/>
              </a:ext>
            </a:extLst>
          </p:cNvPr>
          <p:cNvSpPr txBox="1"/>
          <p:nvPr/>
        </p:nvSpPr>
        <p:spPr>
          <a:xfrm>
            <a:off x="-2351314" y="-3543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540F35-199F-0949-998D-DDD6D8D2736C}"/>
              </a:ext>
            </a:extLst>
          </p:cNvPr>
          <p:cNvSpPr txBox="1"/>
          <p:nvPr/>
        </p:nvSpPr>
        <p:spPr>
          <a:xfrm>
            <a:off x="785090" y="1661994"/>
            <a:ext cx="10775539" cy="6664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【</a:t>
            </a:r>
            <a:r>
              <a:rPr lang="ja-JP" altLang="en-US" sz="320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雅各书</a:t>
            </a:r>
            <a:r>
              <a:rPr lang="en-US" altLang="zh-CN" sz="32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4</a:t>
            </a:r>
            <a:r>
              <a:rPr lang="en-US" altLang="ja-JP" sz="32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:1</a:t>
            </a:r>
            <a:r>
              <a:rPr lang="en-US" altLang="zh-CN" sz="32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4】</a:t>
            </a:r>
            <a:r>
              <a:rPr lang="ja-JP" altLang="en-US" sz="320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你们不知道明天是什么、生命是什么！你们不过是一阵云雾，出现片刻，随后就消失了。</a:t>
            </a:r>
            <a:endParaRPr lang="en-SG" altLang="ja-JP" sz="3200" dirty="0"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  <a:p>
            <a:pPr>
              <a:lnSpc>
                <a:spcPct val="150000"/>
              </a:lnSpc>
            </a:pPr>
            <a:endParaRPr lang="en-SG" altLang="ja-JP" sz="3200" dirty="0"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32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【</a:t>
            </a:r>
            <a:r>
              <a:rPr lang="ja-JP" altLang="en-US" sz="320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诗篇</a:t>
            </a:r>
            <a:r>
              <a:rPr lang="en-US" altLang="zh-CN" sz="32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90</a:t>
            </a:r>
            <a:r>
              <a:rPr lang="en-US" altLang="ja-JP" sz="32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:1</a:t>
            </a:r>
            <a:r>
              <a:rPr lang="en-US" altLang="zh-CN" sz="32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2】</a:t>
            </a:r>
            <a:r>
              <a:rPr lang="ja-JP" altLang="en-US" sz="320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 求你指教我怎样数算自己的日子，好叫我得着智慧的心。</a:t>
            </a:r>
          </a:p>
          <a:p>
            <a:pPr>
              <a:lnSpc>
                <a:spcPct val="150000"/>
              </a:lnSpc>
            </a:pPr>
            <a:endParaRPr lang="en-SG" altLang="ja-JP" sz="3200" dirty="0"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  <a:p>
            <a:pPr>
              <a:lnSpc>
                <a:spcPct val="150000"/>
              </a:lnSpc>
            </a:pPr>
            <a:endParaRPr lang="ja-JP" altLang="en-US" sz="3200"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  <a:p>
            <a:pPr>
              <a:lnSpc>
                <a:spcPct val="150000"/>
              </a:lnSpc>
            </a:pPr>
            <a:endParaRPr lang="ja-JP" altLang="en-US" sz="3200"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3200" dirty="0"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863669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BB30733-981C-E444-B4CC-549EE4BD2FCB}"/>
              </a:ext>
            </a:extLst>
          </p:cNvPr>
          <p:cNvSpPr txBox="1"/>
          <p:nvPr/>
        </p:nvSpPr>
        <p:spPr>
          <a:xfrm>
            <a:off x="656504" y="1025971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>
                <a:latin typeface="Microsoft YaHei Light" panose="020B0502040204020203" pitchFamily="34" charset="-122"/>
                <a:ea typeface="Microsoft YaHei Light" panose="020B0502040204020203" pitchFamily="34" charset="-122"/>
                <a:cs typeface="Arial" panose="020B0604020202020204" pitchFamily="34" charset="0"/>
              </a:rPr>
              <a:t>何等恩典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FF40BF-E60C-6248-9E57-E8613193224F}"/>
              </a:ext>
            </a:extLst>
          </p:cNvPr>
          <p:cNvSpPr txBox="1"/>
          <p:nvPr/>
        </p:nvSpPr>
        <p:spPr>
          <a:xfrm>
            <a:off x="3941318" y="194973"/>
            <a:ext cx="45752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平安 </a:t>
            </a:r>
            <a:r>
              <a:rPr lang="en-US" altLang="zh-CN" sz="48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–</a:t>
            </a:r>
            <a:r>
              <a:rPr lang="zh-CN" altLang="en-US" sz="48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 </a:t>
            </a:r>
            <a:r>
              <a:rPr lang="ja-JP" altLang="en-US" sz="480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唯一道路</a:t>
            </a:r>
            <a:endParaRPr lang="en-SG" sz="4800" dirty="0"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691BA06-9836-A649-B721-806F6C294C69}"/>
              </a:ext>
            </a:extLst>
          </p:cNvPr>
          <p:cNvSpPr txBox="1"/>
          <p:nvPr/>
        </p:nvSpPr>
        <p:spPr>
          <a:xfrm>
            <a:off x="-2351314" y="-3543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540F35-199F-0949-998D-DDD6D8D2736C}"/>
              </a:ext>
            </a:extLst>
          </p:cNvPr>
          <p:cNvSpPr txBox="1"/>
          <p:nvPr/>
        </p:nvSpPr>
        <p:spPr>
          <a:xfrm>
            <a:off x="785090" y="1661994"/>
            <a:ext cx="10775539" cy="44712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【</a:t>
            </a:r>
            <a:r>
              <a:rPr lang="ja-JP" altLang="en-US" sz="240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约翰福音</a:t>
            </a:r>
            <a:r>
              <a:rPr lang="en-US" altLang="zh-CN" sz="24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3</a:t>
            </a:r>
            <a:r>
              <a:rPr lang="en-US" altLang="ja-JP" sz="24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:1</a:t>
            </a:r>
            <a:r>
              <a:rPr lang="en-US" altLang="zh-CN" sz="24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6】</a:t>
            </a:r>
            <a:r>
              <a:rPr lang="ja-JP" altLang="en-US" sz="240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 神爱世人， 甚至将他的独生子赐给他们， 叫一切信他的， 不至灭亡， 反得永生。</a:t>
            </a:r>
            <a:endParaRPr lang="en-SG" altLang="ja-JP" sz="2400" dirty="0"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【</a:t>
            </a:r>
            <a:r>
              <a:rPr lang="ja-JP" altLang="en-SG" sz="240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罗马书</a:t>
            </a:r>
            <a:r>
              <a:rPr lang="en-US" altLang="zh-CN" sz="24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5:6-8】</a:t>
            </a:r>
            <a:r>
              <a:rPr lang="ja-JP" altLang="en-US" sz="240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 因我们还软弱的时候，基督就按所定的日期为罪人死。为义人死，是少有的；为仁人死，或者有敢作的。惟有基督在我们还作罪人的时候为我们死，神的爱就在此向我们显明了。</a:t>
            </a: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【</a:t>
            </a:r>
            <a:r>
              <a:rPr lang="ja-JP" altLang="en-US" sz="240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腓立比书</a:t>
            </a:r>
            <a:r>
              <a:rPr lang="en-US" altLang="zh-CN" sz="24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2:6-8】</a:t>
            </a:r>
            <a:r>
              <a:rPr lang="ja-JP" altLang="en-US" sz="240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 他本有神的形像，不以自己与神同等为强夺的；反倒虚己，取了奴仆的形像，成为人的样式；既有人的样子，就自己卑微，存心顺服，以至於死，且死在十字架上。</a:t>
            </a:r>
          </a:p>
        </p:txBody>
      </p:sp>
    </p:spTree>
    <p:extLst>
      <p:ext uri="{BB962C8B-B14F-4D97-AF65-F5344CB8AC3E}">
        <p14:creationId xmlns:p14="http://schemas.microsoft.com/office/powerpoint/2010/main" val="33415374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BB30733-981C-E444-B4CC-549EE4BD2FCB}"/>
              </a:ext>
            </a:extLst>
          </p:cNvPr>
          <p:cNvSpPr txBox="1"/>
          <p:nvPr/>
        </p:nvSpPr>
        <p:spPr>
          <a:xfrm>
            <a:off x="656504" y="1025970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>
                <a:latin typeface="Microsoft YaHei Light" panose="020B0502040204020203" pitchFamily="34" charset="-122"/>
                <a:ea typeface="Microsoft YaHei Light" panose="020B0502040204020203" pitchFamily="34" charset="-122"/>
                <a:cs typeface="Arial" panose="020B0604020202020204" pitchFamily="34" charset="0"/>
              </a:rPr>
              <a:t>何等恩典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FF40BF-E60C-6248-9E57-E8613193224F}"/>
              </a:ext>
            </a:extLst>
          </p:cNvPr>
          <p:cNvSpPr txBox="1"/>
          <p:nvPr/>
        </p:nvSpPr>
        <p:spPr>
          <a:xfrm>
            <a:off x="3859841" y="194973"/>
            <a:ext cx="45752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平安 </a:t>
            </a:r>
            <a:r>
              <a:rPr lang="en-US" altLang="zh-CN" sz="48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–</a:t>
            </a:r>
            <a:r>
              <a:rPr lang="zh-CN" altLang="en-US" sz="48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 </a:t>
            </a:r>
            <a:r>
              <a:rPr lang="ja-JP" altLang="en-US" sz="480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唯一道路</a:t>
            </a:r>
            <a:endParaRPr lang="en-SG" sz="4800" dirty="0"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691BA06-9836-A649-B721-806F6C294C69}"/>
              </a:ext>
            </a:extLst>
          </p:cNvPr>
          <p:cNvSpPr txBox="1"/>
          <p:nvPr/>
        </p:nvSpPr>
        <p:spPr>
          <a:xfrm>
            <a:off x="-2351314" y="-3543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A864C3-C891-BE47-8129-D576997D1A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637" y="1621304"/>
            <a:ext cx="3924300" cy="4910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2107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BB30733-981C-E444-B4CC-549EE4BD2FCB}"/>
              </a:ext>
            </a:extLst>
          </p:cNvPr>
          <p:cNvSpPr txBox="1"/>
          <p:nvPr/>
        </p:nvSpPr>
        <p:spPr>
          <a:xfrm>
            <a:off x="656504" y="1025971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SG" sz="4000">
                <a:latin typeface="Microsoft YaHei Light" panose="020B0502040204020203" pitchFamily="34" charset="-122"/>
                <a:ea typeface="Microsoft YaHei Light" panose="020B0502040204020203" pitchFamily="34" charset="-122"/>
                <a:cs typeface="Arial" panose="020B0604020202020204" pitchFamily="34" charset="0"/>
              </a:rPr>
              <a:t>何等恩典</a:t>
            </a:r>
            <a:endParaRPr lang="en-SG" sz="4000" dirty="0">
              <a:latin typeface="Microsoft YaHei Light" panose="020B0502040204020203" pitchFamily="34" charset="-122"/>
              <a:ea typeface="Microsoft YaHei Light" panose="020B0502040204020203" pitchFamily="34" charset="-122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FF40BF-E60C-6248-9E57-E8613193224F}"/>
              </a:ext>
            </a:extLst>
          </p:cNvPr>
          <p:cNvSpPr txBox="1"/>
          <p:nvPr/>
        </p:nvSpPr>
        <p:spPr>
          <a:xfrm>
            <a:off x="3890292" y="197177"/>
            <a:ext cx="45752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平安 </a:t>
            </a:r>
            <a:r>
              <a:rPr lang="en-US" altLang="zh-CN" sz="48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–</a:t>
            </a:r>
            <a:r>
              <a:rPr lang="zh-CN" altLang="en-US" sz="48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 </a:t>
            </a:r>
            <a:r>
              <a:rPr lang="ja-JP" altLang="en-US" sz="480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唯一道路</a:t>
            </a:r>
            <a:endParaRPr lang="en-SG" sz="4800" dirty="0"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691BA06-9836-A649-B721-806F6C294C69}"/>
              </a:ext>
            </a:extLst>
          </p:cNvPr>
          <p:cNvSpPr txBox="1"/>
          <p:nvPr/>
        </p:nvSpPr>
        <p:spPr>
          <a:xfrm>
            <a:off x="-2351314" y="-3543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78584C-8EDF-664C-89EC-7A7D26FEFE0E}"/>
              </a:ext>
            </a:extLst>
          </p:cNvPr>
          <p:cNvSpPr txBox="1"/>
          <p:nvPr/>
        </p:nvSpPr>
        <p:spPr>
          <a:xfrm>
            <a:off x="785091" y="1832797"/>
            <a:ext cx="10673484" cy="47583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SG" sz="200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耶稣基督</a:t>
            </a:r>
            <a:r>
              <a:rPr lang="ja-JP" altLang="en-US" sz="200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受难</a:t>
            </a:r>
            <a:r>
              <a:rPr lang="zh-CN" altLang="en-US" sz="20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，</a:t>
            </a:r>
            <a:r>
              <a:rPr lang="ja-JP" altLang="en-US" sz="200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被葬</a:t>
            </a:r>
            <a:r>
              <a:rPr lang="zh-CN" altLang="en-US" sz="20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，</a:t>
            </a:r>
            <a:r>
              <a:rPr lang="ja-JP" altLang="en-US" sz="200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三天后复活</a:t>
            </a:r>
            <a:r>
              <a:rPr lang="ja-JP" altLang="en-SG" sz="200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是真的吗</a:t>
            </a:r>
            <a:r>
              <a:rPr lang="zh-CN" altLang="en-US" sz="20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？</a:t>
            </a:r>
            <a:endParaRPr lang="en-SG" altLang="zh-CN" sz="2000" dirty="0"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ja-JP" altLang="en-SG" sz="200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空坟墓</a:t>
            </a:r>
            <a:endParaRPr lang="en-SG" altLang="ja-JP" sz="2000" dirty="0"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11</a:t>
            </a:r>
            <a:r>
              <a:rPr lang="ja-JP" altLang="en-US" sz="200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个门徒以及初期教会的门徒一夜间从懦夫变成</a:t>
            </a:r>
            <a:r>
              <a:rPr lang="ja-JP" altLang="en-SG" sz="200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殉道</a:t>
            </a:r>
            <a:r>
              <a:rPr lang="ja-JP" altLang="en-US" sz="200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的勇士</a:t>
            </a:r>
            <a:endParaRPr lang="en-SG" altLang="ja-JP" sz="2000" dirty="0"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ja-JP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2016</a:t>
            </a:r>
            <a:r>
              <a:rPr lang="ja-JP" altLang="en-US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年的全球差传数据（由哥顿康韦尔神学院（</a:t>
            </a:r>
            <a:r>
              <a:rPr lang="en-SG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Gordon-Conwell Theological Seminary）</a:t>
            </a:r>
            <a:r>
              <a:rPr lang="ja-JP" altLang="en-US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发布）保守统计，全球</a:t>
            </a:r>
            <a:r>
              <a:rPr lang="en-US" altLang="ja-JP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74</a:t>
            </a:r>
            <a:r>
              <a:rPr lang="ja-JP" altLang="en-US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亿人口中，广泛的基督徒为</a:t>
            </a:r>
            <a:r>
              <a:rPr lang="en-US" altLang="ja-JP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24</a:t>
            </a:r>
            <a:r>
              <a:rPr lang="ja-JP" altLang="en-US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亿</a:t>
            </a:r>
            <a:r>
              <a:rPr lang="en-US" altLang="ja-JP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6</a:t>
            </a:r>
            <a:r>
              <a:rPr lang="ja-JP" altLang="en-US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千万（占全球人口</a:t>
            </a:r>
            <a:r>
              <a:rPr lang="en-US" altLang="ja-JP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33%</a:t>
            </a:r>
            <a:r>
              <a:rPr lang="ja-JP" altLang="en-US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），是全球最多的宗教人口。传教士方面，</a:t>
            </a:r>
            <a:r>
              <a:rPr lang="en-US" altLang="ja-JP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2016</a:t>
            </a:r>
            <a:r>
              <a:rPr lang="ja-JP" altLang="en-US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年全球有</a:t>
            </a:r>
            <a:r>
              <a:rPr lang="en-US" altLang="ja-JP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41</a:t>
            </a:r>
            <a:r>
              <a:rPr lang="ja-JP" altLang="en-US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万传教士，殉道者数目为</a:t>
            </a:r>
            <a:r>
              <a:rPr lang="en-US" altLang="ja-JP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9</a:t>
            </a:r>
            <a:r>
              <a:rPr lang="ja-JP" altLang="en-US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万人，意味着每</a:t>
            </a:r>
            <a:r>
              <a:rPr lang="en-US" altLang="ja-JP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6</a:t>
            </a:r>
            <a:r>
              <a:rPr lang="ja-JP" altLang="en-US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分钟不到就有一名传教士被杀害。  除了</a:t>
            </a:r>
            <a:r>
              <a:rPr lang="en-US" altLang="ja-JP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2016</a:t>
            </a:r>
            <a:r>
              <a:rPr lang="ja-JP" altLang="en-US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年，据统计，</a:t>
            </a:r>
            <a:r>
              <a:rPr lang="en-US" altLang="ja-JP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2005</a:t>
            </a:r>
            <a:r>
              <a:rPr lang="ja-JP" altLang="en-US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年至</a:t>
            </a:r>
            <a:r>
              <a:rPr lang="en-US" altLang="ja-JP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2015</a:t>
            </a:r>
            <a:r>
              <a:rPr lang="ja-JP" altLang="en-US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年间，全球共有</a:t>
            </a:r>
            <a:r>
              <a:rPr lang="en-US" altLang="ja-JP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90</a:t>
            </a:r>
            <a:r>
              <a:rPr lang="ja-JP" altLang="en-US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万基督徒殉道</a:t>
            </a:r>
            <a:r>
              <a:rPr lang="en-US" altLang="ja-JP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——</a:t>
            </a:r>
            <a:r>
              <a:rPr lang="ja-JP" altLang="en-US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平均每年</a:t>
            </a:r>
            <a:r>
              <a:rPr lang="en-US" altLang="ja-JP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9</a:t>
            </a:r>
            <a:r>
              <a:rPr lang="ja-JP" altLang="en-US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万名。</a:t>
            </a:r>
            <a:endParaRPr lang="ja-JP" altLang="en-US" sz="2000"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  <a:p>
            <a:pPr>
              <a:lnSpc>
                <a:spcPct val="150000"/>
              </a:lnSpc>
            </a:pPr>
            <a:r>
              <a:rPr lang="ja-JP" altLang="en-US">
                <a:solidFill>
                  <a:srgbClr val="FF0000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何以至此</a:t>
            </a:r>
            <a:r>
              <a:rPr lang="zh-CN" altLang="en-US" dirty="0">
                <a:solidFill>
                  <a:srgbClr val="FF0000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？</a:t>
            </a:r>
            <a:r>
              <a:rPr lang="ja-JP" altLang="en-US">
                <a:solidFill>
                  <a:srgbClr val="FF0000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为何他们能抛家舍业甚至舍弃生命</a:t>
            </a:r>
            <a:r>
              <a:rPr lang="zh-CN" altLang="en-US" dirty="0">
                <a:solidFill>
                  <a:srgbClr val="FF0000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？</a:t>
            </a:r>
            <a:endParaRPr lang="en-SG" altLang="zh-CN" dirty="0">
              <a:solidFill>
                <a:srgbClr val="FF0000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ja-JP" altLang="en-US">
                <a:solidFill>
                  <a:srgbClr val="FF0000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为了一个谎言</a:t>
            </a:r>
            <a:r>
              <a:rPr lang="zh-CN" altLang="en-US" dirty="0">
                <a:solidFill>
                  <a:srgbClr val="FF0000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？</a:t>
            </a:r>
            <a:r>
              <a:rPr lang="ja-JP" altLang="en-US">
                <a:solidFill>
                  <a:srgbClr val="FF0000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为了一个骗局</a:t>
            </a:r>
            <a:r>
              <a:rPr lang="zh-CN" altLang="en-US" dirty="0">
                <a:solidFill>
                  <a:srgbClr val="FF0000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？一个骗局</a:t>
            </a:r>
            <a:r>
              <a:rPr lang="zh-CN" altLang="en-US">
                <a:solidFill>
                  <a:srgbClr val="FF0000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能持续几千年？</a:t>
            </a:r>
            <a:endParaRPr lang="en-SG" altLang="zh-CN" dirty="0">
              <a:solidFill>
                <a:srgbClr val="FF0000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ja-JP" altLang="en-US">
                <a:solidFill>
                  <a:srgbClr val="FF0000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进化论能解释</a:t>
            </a:r>
            <a:r>
              <a:rPr lang="zh-CN" altLang="en-US" dirty="0">
                <a:solidFill>
                  <a:srgbClr val="FF0000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？</a:t>
            </a:r>
            <a:endParaRPr lang="en-SG" altLang="zh-CN" dirty="0">
              <a:solidFill>
                <a:srgbClr val="FF0000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ja-JP" altLang="en-US">
                <a:solidFill>
                  <a:srgbClr val="FF0000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得到神的赦免</a:t>
            </a:r>
            <a:r>
              <a:rPr lang="zh-CN" altLang="en-US" dirty="0">
                <a:solidFill>
                  <a:srgbClr val="FF0000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，</a:t>
            </a:r>
            <a:r>
              <a:rPr lang="ja-JP" altLang="en-US">
                <a:solidFill>
                  <a:srgbClr val="FF0000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领受神应许的平安</a:t>
            </a:r>
            <a:r>
              <a:rPr lang="zh-CN" altLang="en-US" dirty="0">
                <a:solidFill>
                  <a:srgbClr val="FF0000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，</a:t>
            </a:r>
            <a:r>
              <a:rPr lang="ja-JP" altLang="en-US">
                <a:solidFill>
                  <a:srgbClr val="FF0000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心中有确据</a:t>
            </a:r>
            <a:r>
              <a:rPr lang="zh-CN" altLang="en-US" dirty="0">
                <a:solidFill>
                  <a:srgbClr val="FF0000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，</a:t>
            </a:r>
            <a:r>
              <a:rPr lang="ja-JP" altLang="en-US">
                <a:solidFill>
                  <a:srgbClr val="FF0000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今世与永恒有神的同在</a:t>
            </a:r>
            <a:r>
              <a:rPr lang="zh-CN" altLang="en-US" dirty="0">
                <a:solidFill>
                  <a:srgbClr val="FF0000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！</a:t>
            </a:r>
            <a:endParaRPr lang="en-US" dirty="0">
              <a:solidFill>
                <a:srgbClr val="FF0000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826713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BB30733-981C-E444-B4CC-549EE4BD2FCB}"/>
              </a:ext>
            </a:extLst>
          </p:cNvPr>
          <p:cNvSpPr txBox="1"/>
          <p:nvPr/>
        </p:nvSpPr>
        <p:spPr>
          <a:xfrm>
            <a:off x="656504" y="1025971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>
                <a:latin typeface="Microsoft YaHei Light" panose="020B0502040204020203" pitchFamily="34" charset="-122"/>
                <a:ea typeface="Microsoft YaHei Light" panose="020B0502040204020203" pitchFamily="34" charset="-122"/>
                <a:cs typeface="Arial" panose="020B0604020202020204" pitchFamily="34" charset="0"/>
              </a:rPr>
              <a:t>领受祝福</a:t>
            </a:r>
            <a:endParaRPr lang="en-SG" sz="4000" dirty="0">
              <a:latin typeface="Microsoft YaHei Light" panose="020B0502040204020203" pitchFamily="34" charset="-122"/>
              <a:ea typeface="Microsoft YaHei Light" panose="020B0502040204020203" pitchFamily="34" charset="-122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FF40BF-E60C-6248-9E57-E8613193224F}"/>
              </a:ext>
            </a:extLst>
          </p:cNvPr>
          <p:cNvSpPr txBox="1"/>
          <p:nvPr/>
        </p:nvSpPr>
        <p:spPr>
          <a:xfrm>
            <a:off x="4448694" y="209262"/>
            <a:ext cx="33441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平安 </a:t>
            </a:r>
            <a:r>
              <a:rPr lang="en-US" altLang="zh-CN" sz="48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–</a:t>
            </a:r>
            <a:r>
              <a:rPr lang="zh-CN" altLang="en-US" sz="48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 </a:t>
            </a:r>
            <a:r>
              <a:rPr lang="ja-JP" altLang="en-SG" sz="480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确据</a:t>
            </a:r>
            <a:endParaRPr lang="en-SG" sz="4800" dirty="0"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691BA06-9836-A649-B721-806F6C294C69}"/>
              </a:ext>
            </a:extLst>
          </p:cNvPr>
          <p:cNvSpPr txBox="1"/>
          <p:nvPr/>
        </p:nvSpPr>
        <p:spPr>
          <a:xfrm>
            <a:off x="-2351314" y="-3543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251045-2522-BC40-B248-7FFF46B42FB3}"/>
              </a:ext>
            </a:extLst>
          </p:cNvPr>
          <p:cNvSpPr txBox="1"/>
          <p:nvPr/>
        </p:nvSpPr>
        <p:spPr>
          <a:xfrm>
            <a:off x="785090" y="1661994"/>
            <a:ext cx="10559185" cy="29738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【</a:t>
            </a:r>
            <a:r>
              <a:rPr lang="ja-JP" altLang="en-US" sz="320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罗马书</a:t>
            </a:r>
            <a:r>
              <a:rPr lang="en-US" altLang="zh-CN" sz="32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8</a:t>
            </a:r>
            <a:r>
              <a:rPr lang="en-US" altLang="ja-JP" sz="32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:</a:t>
            </a:r>
            <a:r>
              <a:rPr lang="en-US" altLang="zh-CN" sz="32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38-39】</a:t>
            </a:r>
            <a:r>
              <a:rPr lang="ja-JP" altLang="en-US" sz="320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因为我深信无论是死，是生，是天使，是掌权的，是有能的，是现在的事，是将来的事，是高处的，是低处的，是别的受造之物，都不能叫我们与神的爱隔绝；这爱是在我们的主基督耶稣里的。</a:t>
            </a:r>
          </a:p>
        </p:txBody>
      </p:sp>
    </p:spTree>
    <p:extLst>
      <p:ext uri="{BB962C8B-B14F-4D97-AF65-F5344CB8AC3E}">
        <p14:creationId xmlns:p14="http://schemas.microsoft.com/office/powerpoint/2010/main" val="6870633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56504" y="1025971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两种反应</a:t>
            </a:r>
            <a:endParaRPr lang="en-SG" sz="4000" dirty="0"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05839" y="1907546"/>
            <a:ext cx="7571303" cy="29238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平安，坚定，从容，把生还机会留给他人</a:t>
            </a:r>
            <a:endParaRPr lang="en-US" altLang="zh-CN" sz="3200" dirty="0"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  <a:p>
            <a:endParaRPr lang="en-US" altLang="zh-CN" sz="3200" dirty="0"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  <a:p>
            <a:r>
              <a:rPr lang="en-US" altLang="zh-CN" sz="32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			OR</a:t>
            </a:r>
          </a:p>
          <a:p>
            <a:endParaRPr lang="en-US" altLang="zh-CN" sz="3200" dirty="0"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  <a:p>
            <a:endParaRPr lang="en-US" altLang="zh-CN" sz="2400" dirty="0"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  <a:p>
            <a:r>
              <a:rPr lang="zh-CN" altLang="en-US" sz="32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恐惧，惊慌，不择手段，抢夺生还机会</a:t>
            </a:r>
            <a:endParaRPr lang="en-SG" sz="3200" dirty="0"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95C0A2-29B9-A24A-996A-7294481CF0C6}"/>
              </a:ext>
            </a:extLst>
          </p:cNvPr>
          <p:cNvSpPr txBox="1"/>
          <p:nvPr/>
        </p:nvSpPr>
        <p:spPr>
          <a:xfrm>
            <a:off x="5383496" y="194974"/>
            <a:ext cx="14157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平安</a:t>
            </a:r>
            <a:endParaRPr lang="en-SG" sz="4800" dirty="0"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944764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56504" y="1025971"/>
            <a:ext cx="32624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不一样的选择</a:t>
            </a:r>
            <a:endParaRPr lang="en-SG" sz="4000" dirty="0"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414" y="1840835"/>
            <a:ext cx="4084583" cy="30634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1370" y="1840835"/>
            <a:ext cx="7252306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 “弟兄姊妹们，我们随时都有生命危险，但我们已相信了耶稣，</a:t>
            </a:r>
            <a:endParaRPr lang="en-US" altLang="zh-CN" sz="2000" dirty="0"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有了永生的盼望，不用惧怕；不过，船上还有不少还没有信主</a:t>
            </a:r>
            <a:endParaRPr lang="en-US" altLang="zh-CN" sz="2000" dirty="0"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的人，他们还没有得救，若此刻失去生命，必永远沉沦灭亡，</a:t>
            </a:r>
            <a:endParaRPr lang="en-US" altLang="zh-CN" sz="2000" dirty="0"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倘若我们现在不跟他们争用逃生设备，让还没有信主的人中有</a:t>
            </a:r>
            <a:endParaRPr lang="en-US" altLang="zh-CN" sz="2000" dirty="0"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更多人获救，以后他们仍有机会听闻福音，信耶稣而得永生！”</a:t>
            </a:r>
            <a:endParaRPr lang="en-US" altLang="zh-CN" sz="2000" dirty="0"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					     </a:t>
            </a:r>
            <a:r>
              <a:rPr lang="en-US" altLang="zh-CN" sz="20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——</a:t>
            </a:r>
            <a:r>
              <a:rPr lang="zh-CN" altLang="en-US" sz="20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约翰哈伯牧师</a:t>
            </a:r>
            <a:endParaRPr lang="en-US" altLang="zh-CN" sz="2000" dirty="0"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9C8BE0-E289-6747-A52F-B4E8CF2C3AB0}"/>
              </a:ext>
            </a:extLst>
          </p:cNvPr>
          <p:cNvSpPr txBox="1"/>
          <p:nvPr/>
        </p:nvSpPr>
        <p:spPr>
          <a:xfrm>
            <a:off x="5383496" y="194974"/>
            <a:ext cx="14157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平安</a:t>
            </a:r>
            <a:endParaRPr lang="en-SG" sz="4800" dirty="0"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94741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23717" y="1848978"/>
            <a:ext cx="10488998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【</a:t>
            </a:r>
            <a:r>
              <a:rPr lang="zh-CN" altLang="en-US" sz="32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约翰福音</a:t>
            </a:r>
            <a:r>
              <a:rPr lang="en-US" altLang="zh-CN" sz="32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14:27】</a:t>
            </a:r>
            <a:r>
              <a:rPr lang="zh-CN" altLang="en-US" sz="32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我留下平安给你们；我将我的平安赐给你们。</a:t>
            </a:r>
            <a:endParaRPr lang="en-US" altLang="zh-CN" sz="3200" dirty="0"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  <a:p>
            <a:r>
              <a:rPr lang="zh-CN" altLang="en-US" sz="32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我所赐的，不像世人所赐的。你们心里不要忧愁，也不要胆怯。</a:t>
            </a:r>
            <a:r>
              <a:rPr lang="en-US" altLang="zh-CN" sz="32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			</a:t>
            </a:r>
          </a:p>
          <a:p>
            <a:endParaRPr lang="en-US" altLang="zh-CN" sz="2400" dirty="0"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192160-4949-7744-B732-8BA6EF960261}"/>
              </a:ext>
            </a:extLst>
          </p:cNvPr>
          <p:cNvSpPr txBox="1"/>
          <p:nvPr/>
        </p:nvSpPr>
        <p:spPr>
          <a:xfrm>
            <a:off x="656504" y="1025971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两种</a:t>
            </a:r>
            <a:r>
              <a:rPr lang="ja-JP" altLang="en-US" sz="400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平安</a:t>
            </a:r>
            <a:endParaRPr lang="en-SG" sz="4000" dirty="0"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08BBF7-C04D-364D-ABAB-74C77AD1486E}"/>
              </a:ext>
            </a:extLst>
          </p:cNvPr>
          <p:cNvSpPr txBox="1"/>
          <p:nvPr/>
        </p:nvSpPr>
        <p:spPr>
          <a:xfrm>
            <a:off x="5383496" y="194974"/>
            <a:ext cx="14157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平安</a:t>
            </a:r>
            <a:endParaRPr lang="en-SG" sz="4800" dirty="0"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824129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23717" y="1848978"/>
            <a:ext cx="1048899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SG" sz="320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真正需要</a:t>
            </a:r>
            <a:r>
              <a:rPr lang="ja-JP" altLang="en-US" sz="320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平安的时候却被这平安抛弃</a:t>
            </a:r>
            <a:r>
              <a:rPr lang="zh-CN" altLang="en-US" sz="32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，</a:t>
            </a:r>
            <a:r>
              <a:rPr lang="ja-JP" altLang="en-US" sz="320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这是真平安吗</a:t>
            </a:r>
            <a:r>
              <a:rPr lang="zh-CN" altLang="en-US" sz="32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？</a:t>
            </a:r>
            <a:endParaRPr lang="en-SG" altLang="zh-CN" sz="3200" dirty="0"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  <a:p>
            <a:endParaRPr lang="en-SG" altLang="zh-CN" sz="3200" dirty="0"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  <a:p>
            <a:r>
              <a:rPr lang="zh-CN" altLang="en-US" sz="32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世人的平安：金钱，身份，地位，学识，能力，关系，亲情，爱情，银行存折，房产证，拥车证</a:t>
            </a:r>
            <a:r>
              <a:rPr lang="en-US" altLang="zh-CN" sz="32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…</a:t>
            </a:r>
          </a:p>
          <a:p>
            <a:endParaRPr lang="en-SG" altLang="zh-CN" sz="3200" dirty="0"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  <a:p>
            <a:r>
              <a:rPr lang="zh-CN" altLang="en-US" sz="32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耶稣的平安：超越死亡，对今生并永恒中神同在的确据，盼望</a:t>
            </a:r>
            <a:endParaRPr lang="en-US" altLang="zh-CN" sz="3200" dirty="0"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  <a:p>
            <a:endParaRPr lang="en-US" altLang="zh-CN" sz="3200" dirty="0"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192160-4949-7744-B732-8BA6EF960261}"/>
              </a:ext>
            </a:extLst>
          </p:cNvPr>
          <p:cNvSpPr txBox="1"/>
          <p:nvPr/>
        </p:nvSpPr>
        <p:spPr>
          <a:xfrm>
            <a:off x="656504" y="1025971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两种</a:t>
            </a:r>
            <a:r>
              <a:rPr lang="ja-JP" altLang="en-US" sz="400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平安</a:t>
            </a:r>
            <a:endParaRPr lang="en-SG" sz="4000" dirty="0"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B4778E-0A58-624D-B75C-805D58B931DC}"/>
              </a:ext>
            </a:extLst>
          </p:cNvPr>
          <p:cNvSpPr txBox="1"/>
          <p:nvPr/>
        </p:nvSpPr>
        <p:spPr>
          <a:xfrm>
            <a:off x="5383496" y="194974"/>
            <a:ext cx="14157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平安</a:t>
            </a:r>
            <a:endParaRPr lang="en-SG" sz="4800" dirty="0"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851270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941318" y="194973"/>
            <a:ext cx="45752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平安 </a:t>
            </a:r>
            <a:r>
              <a:rPr lang="en-US" altLang="zh-CN" sz="48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–</a:t>
            </a:r>
            <a:r>
              <a:rPr lang="zh-CN" altLang="en-US" sz="48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 </a:t>
            </a:r>
            <a:r>
              <a:rPr lang="ja-JP" altLang="en-US" sz="480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人这一生</a:t>
            </a:r>
            <a:endParaRPr lang="en-SG" sz="4800" dirty="0"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B30733-981C-E444-B4CC-549EE4BD2FCB}"/>
              </a:ext>
            </a:extLst>
          </p:cNvPr>
          <p:cNvSpPr txBox="1"/>
          <p:nvPr/>
        </p:nvSpPr>
        <p:spPr>
          <a:xfrm>
            <a:off x="656504" y="1025971"/>
            <a:ext cx="27494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SG" sz="400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人生的</a:t>
            </a:r>
            <a:r>
              <a:rPr lang="ja-JP" altLang="en-US" sz="400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光景</a:t>
            </a:r>
            <a:endParaRPr lang="en-SG" sz="4000" dirty="0"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C294E63-AD4A-DF48-BEB3-449C8194A870}"/>
              </a:ext>
            </a:extLst>
          </p:cNvPr>
          <p:cNvSpPr txBox="1"/>
          <p:nvPr/>
        </p:nvSpPr>
        <p:spPr>
          <a:xfrm>
            <a:off x="785090" y="1661994"/>
            <a:ext cx="10775539" cy="4621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1</a:t>
            </a:r>
            <a:r>
              <a:rPr lang="en-US" altLang="ja-JP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.</a:t>
            </a:r>
            <a:r>
              <a:rPr lang="ja-JP" altLang="en-US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（神人摩西的祈祷）主啊，你世世代代作我们的居所。</a:t>
            </a:r>
          </a:p>
          <a:p>
            <a:pPr>
              <a:lnSpc>
                <a:spcPct val="150000"/>
              </a:lnSpc>
            </a:pPr>
            <a:r>
              <a:rPr lang="en-US" altLang="ja-JP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2.</a:t>
            </a:r>
            <a:r>
              <a:rPr lang="ja-JP" altLang="en-US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诸山未曾生出，地与世界你未曾造成，从亘古到永远，你是神。</a:t>
            </a:r>
          </a:p>
          <a:p>
            <a:pPr>
              <a:lnSpc>
                <a:spcPct val="150000"/>
              </a:lnSpc>
            </a:pPr>
            <a:r>
              <a:rPr lang="en-US" altLang="ja-JP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3.</a:t>
            </a:r>
            <a:r>
              <a:rPr lang="ja-JP" altLang="en-US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你使人归于尘土，说：你们世人要归回。</a:t>
            </a:r>
          </a:p>
          <a:p>
            <a:pPr>
              <a:lnSpc>
                <a:spcPct val="150000"/>
              </a:lnSpc>
            </a:pPr>
            <a:r>
              <a:rPr lang="en-US" altLang="ja-JP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4.</a:t>
            </a:r>
            <a:r>
              <a:rPr lang="ja-JP" altLang="en-US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在你看来，千年如已过的昨日，又如夜间的一更。</a:t>
            </a:r>
          </a:p>
          <a:p>
            <a:pPr>
              <a:lnSpc>
                <a:spcPct val="150000"/>
              </a:lnSpc>
            </a:pPr>
            <a:r>
              <a:rPr lang="en-US" altLang="ja-JP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5.</a:t>
            </a:r>
            <a:r>
              <a:rPr lang="ja-JP" altLang="en-US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你叫他们如水冲去；他们如睡一觉。早晨，他们如生长的草，</a:t>
            </a:r>
          </a:p>
          <a:p>
            <a:pPr>
              <a:lnSpc>
                <a:spcPct val="150000"/>
              </a:lnSpc>
            </a:pPr>
            <a:r>
              <a:rPr lang="en-US" altLang="ja-JP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6.</a:t>
            </a:r>
            <a:r>
              <a:rPr lang="ja-JP" altLang="en-US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早晨发芽生长，晚上割下枯干。</a:t>
            </a:r>
          </a:p>
          <a:p>
            <a:pPr>
              <a:lnSpc>
                <a:spcPct val="150000"/>
              </a:lnSpc>
            </a:pPr>
            <a:r>
              <a:rPr lang="en-US" altLang="ja-JP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7.</a:t>
            </a:r>
            <a:r>
              <a:rPr lang="ja-JP" altLang="en-US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我们因你的怒气而消灭，因你的忿怒而惊惶。</a:t>
            </a:r>
          </a:p>
          <a:p>
            <a:pPr>
              <a:lnSpc>
                <a:spcPct val="150000"/>
              </a:lnSpc>
            </a:pPr>
            <a:r>
              <a:rPr lang="en-US" altLang="ja-JP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8.</a:t>
            </a:r>
            <a:r>
              <a:rPr lang="ja-JP" altLang="en-US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你将我们的罪孽摆在你面前，将我们的隐恶摆在你面光之中。</a:t>
            </a:r>
          </a:p>
          <a:p>
            <a:pPr>
              <a:lnSpc>
                <a:spcPct val="150000"/>
              </a:lnSpc>
            </a:pPr>
            <a:r>
              <a:rPr lang="en-US" altLang="ja-JP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9.</a:t>
            </a:r>
            <a:r>
              <a:rPr lang="ja-JP" altLang="en-US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我们经过的日子都在你震怒之下；我们度尽的年岁好像一声叹息。</a:t>
            </a:r>
          </a:p>
          <a:p>
            <a:pPr>
              <a:lnSpc>
                <a:spcPct val="150000"/>
              </a:lnSpc>
            </a:pPr>
            <a:r>
              <a:rPr lang="en-US" altLang="ja-JP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10.</a:t>
            </a:r>
            <a:r>
              <a:rPr lang="ja-JP" altLang="en-US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我们一生的年日是七十岁，若是强壮可到八十岁；但其中所矜夸的不过是</a:t>
            </a:r>
            <a:endParaRPr lang="en-SG" altLang="ja-JP" dirty="0"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  <a:p>
            <a:pPr>
              <a:lnSpc>
                <a:spcPct val="150000"/>
              </a:lnSpc>
            </a:pPr>
            <a:r>
              <a:rPr lang="ja-JP" altLang="en-US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劳苦愁烦，转眼成空，我们便如飞而去。</a:t>
            </a:r>
            <a:r>
              <a:rPr lang="zh-CN" altLang="en-US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                                                             </a:t>
            </a:r>
            <a:r>
              <a:rPr lang="en-US" altLang="zh-CN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——【</a:t>
            </a:r>
            <a:r>
              <a:rPr lang="ja-JP" altLang="en-US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诗篇</a:t>
            </a:r>
            <a:r>
              <a:rPr lang="en-US" altLang="zh-CN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9</a:t>
            </a:r>
            <a:r>
              <a:rPr lang="zh-CN" altLang="en-US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：</a:t>
            </a:r>
            <a:r>
              <a:rPr lang="en-US" altLang="zh-CN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1-10】</a:t>
            </a:r>
          </a:p>
        </p:txBody>
      </p:sp>
    </p:spTree>
    <p:extLst>
      <p:ext uri="{BB962C8B-B14F-4D97-AF65-F5344CB8AC3E}">
        <p14:creationId xmlns:p14="http://schemas.microsoft.com/office/powerpoint/2010/main" val="40297823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BB30733-981C-E444-B4CC-549EE4BD2FCB}"/>
              </a:ext>
            </a:extLst>
          </p:cNvPr>
          <p:cNvSpPr txBox="1"/>
          <p:nvPr/>
        </p:nvSpPr>
        <p:spPr>
          <a:xfrm>
            <a:off x="785090" y="1025971"/>
            <a:ext cx="27494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SG" sz="400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人生的</a:t>
            </a:r>
            <a:r>
              <a:rPr lang="ja-JP" altLang="en-US" sz="400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光景</a:t>
            </a:r>
            <a:endParaRPr lang="en-SG" sz="4000" dirty="0"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C294E63-AD4A-DF48-BEB3-449C8194A870}"/>
              </a:ext>
            </a:extLst>
          </p:cNvPr>
          <p:cNvSpPr txBox="1"/>
          <p:nvPr/>
        </p:nvSpPr>
        <p:spPr>
          <a:xfrm>
            <a:off x="785090" y="1661994"/>
            <a:ext cx="10775539" cy="3739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20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3</a:t>
            </a:r>
            <a:r>
              <a:rPr lang="en-US" altLang="zh-CN" sz="20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.</a:t>
            </a:r>
            <a:r>
              <a:rPr lang="zh-CN" altLang="en-US" sz="20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 </a:t>
            </a:r>
            <a:r>
              <a:rPr lang="ja-JP" altLang="en-US" sz="200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人一切的劳碌，就是他在日光之下的劳碌，有什么益处呢？</a:t>
            </a:r>
          </a:p>
          <a:p>
            <a:pPr>
              <a:lnSpc>
                <a:spcPct val="150000"/>
              </a:lnSpc>
            </a:pPr>
            <a:r>
              <a:rPr lang="en-US" altLang="ja-JP" sz="20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4</a:t>
            </a:r>
            <a:r>
              <a:rPr lang="en-US" altLang="zh-CN" sz="20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.</a:t>
            </a:r>
            <a:r>
              <a:rPr lang="zh-CN" altLang="en-US" sz="20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 </a:t>
            </a:r>
            <a:r>
              <a:rPr lang="ja-JP" altLang="en-US" sz="200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一代过去，一代又来。地却永远长存。</a:t>
            </a:r>
          </a:p>
          <a:p>
            <a:pPr>
              <a:lnSpc>
                <a:spcPct val="150000"/>
              </a:lnSpc>
            </a:pPr>
            <a:r>
              <a:rPr lang="en-US" altLang="ja-JP" sz="20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5</a:t>
            </a:r>
            <a:r>
              <a:rPr lang="en-US" altLang="zh-CN" sz="20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.</a:t>
            </a:r>
            <a:r>
              <a:rPr lang="zh-CN" altLang="en-US" sz="20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 </a:t>
            </a:r>
            <a:r>
              <a:rPr lang="ja-JP" altLang="en-US" sz="200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日头出来，日头落下，急归所出之地。</a:t>
            </a:r>
          </a:p>
          <a:p>
            <a:pPr>
              <a:lnSpc>
                <a:spcPct val="150000"/>
              </a:lnSpc>
            </a:pPr>
            <a:r>
              <a:rPr lang="en-US" altLang="ja-JP" sz="20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6</a:t>
            </a:r>
            <a:r>
              <a:rPr lang="en-US" altLang="zh-CN" sz="20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.</a:t>
            </a:r>
            <a:r>
              <a:rPr lang="zh-CN" altLang="en-US" sz="20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 </a:t>
            </a:r>
            <a:r>
              <a:rPr lang="ja-JP" altLang="en-US" sz="200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风往南刮，又向北转，不住地旋转，而且返回转行原道。</a:t>
            </a:r>
          </a:p>
          <a:p>
            <a:pPr>
              <a:lnSpc>
                <a:spcPct val="150000"/>
              </a:lnSpc>
            </a:pPr>
            <a:r>
              <a:rPr lang="en-US" altLang="ja-JP" sz="20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7</a:t>
            </a:r>
            <a:r>
              <a:rPr lang="en-US" altLang="zh-CN" sz="20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.</a:t>
            </a:r>
            <a:r>
              <a:rPr lang="zh-CN" altLang="en-US" sz="20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 </a:t>
            </a:r>
            <a:r>
              <a:rPr lang="ja-JP" altLang="en-US" sz="200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江河都往海里流，海却不满。江河从何处流，仍归还何处。</a:t>
            </a:r>
          </a:p>
          <a:p>
            <a:pPr>
              <a:lnSpc>
                <a:spcPct val="150000"/>
              </a:lnSpc>
            </a:pPr>
            <a:r>
              <a:rPr lang="en-US" altLang="ja-JP" sz="20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8</a:t>
            </a:r>
            <a:r>
              <a:rPr lang="en-US" altLang="zh-CN" sz="20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.</a:t>
            </a:r>
            <a:r>
              <a:rPr lang="zh-CN" altLang="en-US" sz="20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 </a:t>
            </a:r>
            <a:r>
              <a:rPr lang="ja-JP" altLang="en-US" sz="200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万事令人厌烦。（或作万物满有困乏）人不能说尽。眼看，看不饱，耳听，听不足。</a:t>
            </a:r>
          </a:p>
          <a:p>
            <a:pPr>
              <a:lnSpc>
                <a:spcPct val="150000"/>
              </a:lnSpc>
            </a:pPr>
            <a:r>
              <a:rPr lang="en-US" altLang="ja-JP" sz="20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9</a:t>
            </a:r>
            <a:r>
              <a:rPr lang="en-US" altLang="zh-CN" sz="20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.</a:t>
            </a:r>
            <a:r>
              <a:rPr lang="zh-CN" altLang="en-US" sz="20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 </a:t>
            </a:r>
            <a:r>
              <a:rPr lang="ja-JP" altLang="en-US" sz="200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已有的事，后必再有。已行的事，后必再行。日光之下并无新事。</a:t>
            </a:r>
            <a:endParaRPr lang="en-SG" altLang="ja-JP" sz="2000" dirty="0"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								——【</a:t>
            </a:r>
            <a:r>
              <a:rPr lang="ja-JP" altLang="en-US" sz="200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传道书</a:t>
            </a:r>
            <a:r>
              <a:rPr lang="en-US" altLang="zh-CN" sz="20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1</a:t>
            </a:r>
            <a:r>
              <a:rPr lang="zh-CN" altLang="en-US" sz="20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：</a:t>
            </a:r>
            <a:r>
              <a:rPr lang="en-US" altLang="zh-CN" sz="20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3-9】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A5EB94-3E93-8440-B731-B4C39A7C50CC}"/>
              </a:ext>
            </a:extLst>
          </p:cNvPr>
          <p:cNvSpPr txBox="1"/>
          <p:nvPr/>
        </p:nvSpPr>
        <p:spPr>
          <a:xfrm>
            <a:off x="3941318" y="194973"/>
            <a:ext cx="45752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平安 </a:t>
            </a:r>
            <a:r>
              <a:rPr lang="en-US" altLang="zh-CN" sz="48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–</a:t>
            </a:r>
            <a:r>
              <a:rPr lang="zh-CN" altLang="en-US" sz="48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 </a:t>
            </a:r>
            <a:r>
              <a:rPr lang="ja-JP" altLang="en-US" sz="480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人这一生</a:t>
            </a:r>
            <a:endParaRPr lang="en-SG" sz="4800" dirty="0"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988729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BB30733-981C-E444-B4CC-549EE4BD2FCB}"/>
              </a:ext>
            </a:extLst>
          </p:cNvPr>
          <p:cNvSpPr txBox="1"/>
          <p:nvPr/>
        </p:nvSpPr>
        <p:spPr>
          <a:xfrm>
            <a:off x="656504" y="1025971"/>
            <a:ext cx="27494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SG" sz="400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人生的</a:t>
            </a:r>
            <a:r>
              <a:rPr lang="ja-JP" altLang="en-US" sz="400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光景</a:t>
            </a:r>
            <a:endParaRPr lang="en-SG" sz="4000" dirty="0"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FF40BF-E60C-6248-9E57-E8613193224F}"/>
              </a:ext>
            </a:extLst>
          </p:cNvPr>
          <p:cNvSpPr txBox="1"/>
          <p:nvPr/>
        </p:nvSpPr>
        <p:spPr>
          <a:xfrm>
            <a:off x="3941318" y="194974"/>
            <a:ext cx="45752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平安 </a:t>
            </a:r>
            <a:r>
              <a:rPr lang="en-US" altLang="zh-CN" sz="48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–</a:t>
            </a:r>
            <a:r>
              <a:rPr lang="zh-CN" altLang="en-US" sz="48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 </a:t>
            </a:r>
            <a:r>
              <a:rPr lang="ja-JP" altLang="en-US" sz="480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人这一生</a:t>
            </a:r>
            <a:endParaRPr lang="en-SG" sz="4800" dirty="0"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82CE556-B54B-904D-BF43-C16B1B92DB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955" y="1025971"/>
            <a:ext cx="4053752" cy="562611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01329FB-96B3-4349-9FE5-A1640F02F941}"/>
              </a:ext>
            </a:extLst>
          </p:cNvPr>
          <p:cNvSpPr txBox="1"/>
          <p:nvPr/>
        </p:nvSpPr>
        <p:spPr>
          <a:xfrm>
            <a:off x="8190085" y="3902569"/>
            <a:ext cx="352566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《</a:t>
            </a:r>
            <a:r>
              <a:rPr lang="ja-JP" altLang="en-SG" sz="320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时间摧毁了美貌</a:t>
            </a:r>
            <a:r>
              <a:rPr lang="en-US" altLang="zh-CN" sz="32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》</a:t>
            </a:r>
            <a:endParaRPr lang="en-SG" altLang="ja-JP" sz="3200" dirty="0"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  <a:p>
            <a:endParaRPr lang="en-SG" altLang="ja-JP" sz="3200" dirty="0"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  <a:p>
            <a:r>
              <a:rPr lang="ja-JP" altLang="en-US" sz="320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巴托尼</a:t>
            </a:r>
            <a:r>
              <a:rPr lang="zh-CN" altLang="en-US" sz="32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 </a:t>
            </a:r>
            <a:endParaRPr lang="en-SG" altLang="zh-CN" sz="3200" dirty="0"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  <a:p>
            <a:r>
              <a:rPr lang="en-US" altLang="zh-CN" sz="32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(</a:t>
            </a:r>
            <a:r>
              <a:rPr lang="en-SG" sz="32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Pompeo </a:t>
            </a:r>
            <a:r>
              <a:rPr lang="en-SG" sz="3200" dirty="0" err="1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Batoni</a:t>
            </a:r>
            <a:r>
              <a:rPr lang="en-US" altLang="zh-CN" sz="32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,</a:t>
            </a:r>
            <a:endParaRPr lang="en-SG" sz="3200" dirty="0"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  <a:p>
            <a:r>
              <a:rPr lang="en-SG" sz="32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1707～1787</a:t>
            </a:r>
            <a:r>
              <a:rPr lang="en-US" altLang="zh-CN" sz="3200" dirty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04385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564</TotalTime>
  <Words>1917</Words>
  <Application>Microsoft Macintosh PowerPoint</Application>
  <PresentationFormat>Widescreen</PresentationFormat>
  <Paragraphs>172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Microsoft YaHei Light</vt:lpstr>
      <vt:lpstr>Arial</vt:lpstr>
      <vt:lpstr>Calibri</vt:lpstr>
      <vt:lpstr>Calibri Light</vt:lpstr>
      <vt:lpstr>Microsoft Himalaya</vt:lpstr>
      <vt:lpstr>Office Theme</vt:lpstr>
      <vt:lpstr>愿你们平安！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Gao Xing</dc:creator>
  <cp:lastModifiedBy>Xing Gao</cp:lastModifiedBy>
  <cp:revision>279</cp:revision>
  <dcterms:created xsi:type="dcterms:W3CDTF">2018-10-19T04:02:16Z</dcterms:created>
  <dcterms:modified xsi:type="dcterms:W3CDTF">2018-10-21T03:49:28Z</dcterms:modified>
</cp:coreProperties>
</file>